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256" r:id="rId2"/>
    <p:sldId id="270" r:id="rId3"/>
    <p:sldId id="271" r:id="rId4"/>
    <p:sldId id="272" r:id="rId5"/>
    <p:sldId id="273" r:id="rId6"/>
    <p:sldId id="258" r:id="rId7"/>
    <p:sldId id="261" r:id="rId8"/>
    <p:sldId id="266" r:id="rId9"/>
    <p:sldId id="267" r:id="rId10"/>
    <p:sldId id="274" r:id="rId11"/>
    <p:sldId id="262" r:id="rId12"/>
    <p:sldId id="275" r:id="rId13"/>
    <p:sldId id="276" r:id="rId14"/>
    <p:sldId id="277" r:id="rId15"/>
    <p:sldId id="278" r:id="rId16"/>
    <p:sldId id="279" r:id="rId17"/>
    <p:sldId id="280" r:id="rId18"/>
    <p:sldId id="283" r:id="rId19"/>
    <p:sldId id="284" r:id="rId20"/>
    <p:sldId id="281" r:id="rId21"/>
    <p:sldId id="282" r:id="rId22"/>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94" autoAdjust="0"/>
    <p:restoredTop sz="94660"/>
  </p:normalViewPr>
  <p:slideViewPr>
    <p:cSldViewPr>
      <p:cViewPr varScale="1">
        <p:scale>
          <a:sx n="71" d="100"/>
          <a:sy n="71" d="100"/>
        </p:scale>
        <p:origin x="588" y="66"/>
      </p:cViewPr>
      <p:guideLst>
        <p:guide pos="3839"/>
        <p:guide orient="horz" pos="2160"/>
      </p:guideLst>
    </p:cSldViewPr>
  </p:slideViewPr>
  <p:notesTextViewPr>
    <p:cViewPr>
      <p:scale>
        <a:sx n="1" d="1"/>
        <a:sy n="1" d="1"/>
      </p:scale>
      <p:origin x="0" y="0"/>
    </p:cViewPr>
  </p:notesTextViewPr>
  <p:notesViewPr>
    <p:cSldViewPr showGuides="1">
      <p:cViewPr varScale="1">
        <p:scale>
          <a:sx n="63" d="100"/>
          <a:sy n="63" d="100"/>
        </p:scale>
        <p:origin x="1986"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C8CEC3D-96F7-401F-9673-3EE7F75C9C5B}" type="datetimeFigureOut">
              <a:rPr lang="en-US"/>
              <a:t>12/8/2024</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98ED8CD-4E4C-49AC-BDC6-2963BA49E54F}" type="slidenum">
              <a:rPr/>
              <a:t>‹#›</a:t>
            </a:fld>
            <a:endParaRPr/>
          </a:p>
        </p:txBody>
      </p:sp>
    </p:spTree>
    <p:extLst>
      <p:ext uri="{BB962C8B-B14F-4D97-AF65-F5344CB8AC3E}">
        <p14:creationId xmlns:p14="http://schemas.microsoft.com/office/powerpoint/2010/main" val="34341795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032BCF4-D26D-4DAF-9F57-FE1E61FE7935}" type="datetimeFigureOut">
              <a:rPr lang="en-US"/>
              <a:t>12/8/2024</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B91549-43BF-425A-AF25-75262019208C}" type="slidenum">
              <a:rPr/>
              <a:t>‹#›</a:t>
            </a:fld>
            <a:endParaRPr/>
          </a:p>
        </p:txBody>
      </p:sp>
    </p:spTree>
    <p:extLst>
      <p:ext uri="{BB962C8B-B14F-4D97-AF65-F5344CB8AC3E}">
        <p14:creationId xmlns:p14="http://schemas.microsoft.com/office/powerpoint/2010/main" val="4239286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a:p>
        </p:txBody>
      </p:sp>
      <p:sp>
        <p:nvSpPr>
          <p:cNvPr id="4" name="Slide Number Placeholder 3"/>
          <p:cNvSpPr>
            <a:spLocks noGrp="1"/>
          </p:cNvSpPr>
          <p:nvPr>
            <p:ph type="sldNum" sz="quarter" idx="10"/>
          </p:nvPr>
        </p:nvSpPr>
        <p:spPr/>
        <p:txBody>
          <a:bodyPr/>
          <a:lstStyle/>
          <a:p>
            <a:fld id="{A0D00EA6-0821-4AC5-933C-321AA6545349}" type="slidenum">
              <a:rPr/>
              <a:t>11</a:t>
            </a:fld>
            <a:endParaRPr/>
          </a:p>
        </p:txBody>
      </p:sp>
    </p:spTree>
    <p:extLst>
      <p:ext uri="{BB962C8B-B14F-4D97-AF65-F5344CB8AC3E}">
        <p14:creationId xmlns:p14="http://schemas.microsoft.com/office/powerpoint/2010/main" val="40107723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pic>
        <p:nvPicPr>
          <p:cNvPr id="5" name="Picture 4" descr="Looking up to clouds and blue sky surrounded by glass-walled buildings"/>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4873625" y="0"/>
            <a:ext cx="7315200" cy="6858001"/>
          </a:xfrm>
          <a:prstGeom prst="rect">
            <a:avLst/>
          </a:prstGeom>
        </p:spPr>
      </p:pic>
      <p:sp>
        <p:nvSpPr>
          <p:cNvPr id="2" name="Title 1"/>
          <p:cNvSpPr>
            <a:spLocks noGrp="1"/>
          </p:cNvSpPr>
          <p:nvPr>
            <p:ph type="ctrTitle"/>
          </p:nvPr>
        </p:nvSpPr>
        <p:spPr>
          <a:xfrm>
            <a:off x="608013" y="685801"/>
            <a:ext cx="3962400" cy="4724399"/>
          </a:xfrm>
        </p:spPr>
        <p:txBody>
          <a:bodyPr>
            <a:normAutofit/>
          </a:bodyPr>
          <a:lstStyle>
            <a:lvl1pPr>
              <a:defRPr sz="4800"/>
            </a:lvl1pPr>
          </a:lstStyle>
          <a:p>
            <a:r>
              <a:rPr lang="en-US"/>
              <a:t>Click to edit Master title style</a:t>
            </a:r>
            <a:endParaRPr/>
          </a:p>
        </p:txBody>
      </p:sp>
      <p:sp>
        <p:nvSpPr>
          <p:cNvPr id="3" name="Subtitle 2"/>
          <p:cNvSpPr>
            <a:spLocks noGrp="1"/>
          </p:cNvSpPr>
          <p:nvPr>
            <p:ph type="subTitle" idx="1"/>
          </p:nvPr>
        </p:nvSpPr>
        <p:spPr>
          <a:xfrm>
            <a:off x="608013" y="5410200"/>
            <a:ext cx="3962400" cy="762000"/>
          </a:xfrm>
        </p:spPr>
        <p:txBody>
          <a:bodyPr>
            <a:norm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8" name="Date Placeholder 7"/>
          <p:cNvSpPr>
            <a:spLocks noGrp="1"/>
          </p:cNvSpPr>
          <p:nvPr>
            <p:ph type="dt" sz="half" idx="10"/>
          </p:nvPr>
        </p:nvSpPr>
        <p:spPr/>
        <p:txBody>
          <a:bodyPr/>
          <a:lstStyle/>
          <a:p>
            <a:fld id="{81C93FC7-9D1A-468B-98DB-D1E8D74418D9}" type="datetimeFigureOut">
              <a:rPr lang="en-US"/>
              <a:pPr/>
              <a:t>12/8/2024</a:t>
            </a:fld>
            <a:endParaRPr/>
          </a:p>
        </p:txBody>
      </p:sp>
      <p:sp>
        <p:nvSpPr>
          <p:cNvPr id="9" name="Footer Placeholder 8"/>
          <p:cNvSpPr>
            <a:spLocks noGrp="1"/>
          </p:cNvSpPr>
          <p:nvPr>
            <p:ph type="ftr" sz="quarter" idx="11"/>
          </p:nvPr>
        </p:nvSpPr>
        <p:spPr/>
        <p:txBody>
          <a:bodyPr/>
          <a:lstStyle/>
          <a:p>
            <a:r>
              <a:rPr lang="en-US" dirty="0"/>
              <a:t>Add a footer</a:t>
            </a:r>
          </a:p>
        </p:txBody>
      </p:sp>
      <p:sp>
        <p:nvSpPr>
          <p:cNvPr id="10" name="Slide Number Placeholder 9"/>
          <p:cNvSpPr>
            <a:spLocks noGrp="1"/>
          </p:cNvSpPr>
          <p:nvPr>
            <p:ph type="sldNum" sz="quarter" idx="12"/>
          </p:nvPr>
        </p:nvSpPr>
        <p:spPr/>
        <p:txBody>
          <a:bodyPr/>
          <a:lstStyle/>
          <a:p>
            <a:fld id="{A3F31473-23EB-4724-8B59-FE6D21D89FA4}" type="slidenum">
              <a:rPr/>
              <a:pPr/>
              <a:t>‹#›</a:t>
            </a:fld>
            <a:endParaRPr/>
          </a:p>
        </p:txBody>
      </p:sp>
    </p:spTree>
    <p:extLst>
      <p:ext uri="{BB962C8B-B14F-4D97-AF65-F5344CB8AC3E}">
        <p14:creationId xmlns:p14="http://schemas.microsoft.com/office/powerpoint/2010/main" val="27348395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81C93FC7-9D1A-468B-98DB-D1E8D74418D9}" type="datetimeFigureOut">
              <a:rPr lang="en-US"/>
              <a:t>12/8/2024</a:t>
            </a:fld>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2176294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285412" y="685800"/>
            <a:ext cx="1295401"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608012" y="685800"/>
            <a:ext cx="9474253" cy="5486400"/>
          </a:xfrm>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81C93FC7-9D1A-468B-98DB-D1E8D74418D9}" type="datetimeFigureOut">
              <a:rPr lang="en-US"/>
              <a:t>12/8/2024</a:t>
            </a:fld>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850052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81C93FC7-9D1A-468B-98DB-D1E8D74418D9}" type="datetimeFigureOut">
              <a:rPr lang="en-US"/>
              <a:t>12/8/2024</a:t>
            </a:fld>
            <a:endParaRPr/>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137862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8013" y="2590800"/>
            <a:ext cx="8229599" cy="2819400"/>
          </a:xfrm>
        </p:spPr>
        <p:txBody>
          <a:bodyPr anchor="b">
            <a:normAutofit/>
          </a:bodyPr>
          <a:lstStyle>
            <a:lvl1pPr algn="l">
              <a:defRPr sz="4800" b="0" cap="none" baseline="0"/>
            </a:lvl1pPr>
          </a:lstStyle>
          <a:p>
            <a:r>
              <a:rPr lang="en-US"/>
              <a:t>Click to edit Master title style</a:t>
            </a:r>
            <a:endParaRPr/>
          </a:p>
        </p:txBody>
      </p:sp>
      <p:sp>
        <p:nvSpPr>
          <p:cNvPr id="3" name="Text Placeholder 2"/>
          <p:cNvSpPr>
            <a:spLocks noGrp="1"/>
          </p:cNvSpPr>
          <p:nvPr>
            <p:ph type="body" idx="1"/>
          </p:nvPr>
        </p:nvSpPr>
        <p:spPr>
          <a:xfrm>
            <a:off x="606425" y="5410200"/>
            <a:ext cx="8231187" cy="762000"/>
          </a:xfrm>
        </p:spPr>
        <p:txBody>
          <a:bodyPr anchor="t">
            <a:normAutofit/>
          </a:bodyPr>
          <a:lstStyle>
            <a:lvl1pPr marL="0" indent="0">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81C93FC7-9D1A-468B-98DB-D1E8D74418D9}" type="datetimeFigureOut">
              <a:rPr lang="en-US"/>
              <a:pPr/>
              <a:t>12/8/2024</a:t>
            </a:fld>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9" name="Slide Number Placeholder 8"/>
          <p:cNvSpPr>
            <a:spLocks noGrp="1"/>
          </p:cNvSpPr>
          <p:nvPr>
            <p:ph type="sldNum" sz="quarter" idx="12"/>
          </p:nvPr>
        </p:nvSpPr>
        <p:spPr/>
        <p:txBody>
          <a:bodyPr/>
          <a:lstStyle/>
          <a:p>
            <a:fld id="{A3F31473-23EB-4724-8B59-FE6D21D89FA4}" type="slidenum">
              <a:rPr/>
              <a:pPr/>
              <a:t>‹#›</a:t>
            </a:fld>
            <a:endParaRPr/>
          </a:p>
        </p:txBody>
      </p:sp>
    </p:spTree>
    <p:extLst>
      <p:ext uri="{BB962C8B-B14F-4D97-AF65-F5344CB8AC3E}">
        <p14:creationId xmlns:p14="http://schemas.microsoft.com/office/powerpoint/2010/main" val="32251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93813" y="685800"/>
            <a:ext cx="5029200"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51614" y="685800"/>
            <a:ext cx="5029199"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81C93FC7-9D1A-468B-98DB-D1E8D74418D9}" type="datetimeFigureOut">
              <a:rPr lang="en-US"/>
              <a:t>12/8/2024</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897013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93664" y="685800"/>
            <a:ext cx="5029200" cy="990600"/>
          </a:xfrm>
        </p:spPr>
        <p:txBody>
          <a:bodyPr anchor="ctr">
            <a:normAutofit/>
          </a:bodyPr>
          <a:lstStyle>
            <a:lvl1pPr marL="0" indent="0">
              <a:spcBef>
                <a:spcPts val="0"/>
              </a:spcBef>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3664" y="1676400"/>
            <a:ext cx="502920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551613" y="685800"/>
            <a:ext cx="5029200" cy="990600"/>
          </a:xfrm>
        </p:spPr>
        <p:txBody>
          <a:bodyPr anchor="ctr">
            <a:normAutofit/>
          </a:bodyPr>
          <a:lstStyle>
            <a:lvl1pPr marL="0" indent="0">
              <a:spcBef>
                <a:spcPts val="0"/>
              </a:spcBef>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50025" y="1676400"/>
            <a:ext cx="502920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81C93FC7-9D1A-468B-98DB-D1E8D74418D9}" type="datetimeFigureOut">
              <a:rPr lang="en-US"/>
              <a:t>12/8/2024</a:t>
            </a:fld>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9" name="Slide Number Placeholder 8"/>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513096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81C93FC7-9D1A-468B-98DB-D1E8D74418D9}" type="datetimeFigureOut">
              <a:rPr lang="en-US"/>
              <a:t>12/8/2024</a:t>
            </a:fld>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5" name="Slide Number Placeholder 4"/>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134428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C93FC7-9D1A-468B-98DB-D1E8D74418D9}" type="datetimeFigureOut">
              <a:rPr lang="en-US"/>
              <a:t>12/8/2024</a:t>
            </a:fld>
            <a:endParaRPr/>
          </a:p>
        </p:txBody>
      </p:sp>
      <p:sp>
        <p:nvSpPr>
          <p:cNvPr id="3" name="Footer Placeholder 2"/>
          <p:cNvSpPr>
            <a:spLocks noGrp="1"/>
          </p:cNvSpPr>
          <p:nvPr>
            <p:ph type="ftr" sz="quarter" idx="11"/>
          </p:nvPr>
        </p:nvSpPr>
        <p:spPr/>
        <p:txBody>
          <a:bodyPr/>
          <a:lstStyle/>
          <a:p>
            <a:r>
              <a:rPr lang="en-US" dirty="0"/>
              <a:t>Add a footer</a:t>
            </a:r>
            <a:endParaRPr dirty="0"/>
          </a:p>
        </p:txBody>
      </p:sp>
      <p:sp>
        <p:nvSpPr>
          <p:cNvPr id="4" name="Slide Number Placeholder 3"/>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191031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8014" y="685800"/>
            <a:ext cx="3962400" cy="4724400"/>
          </a:xfrm>
        </p:spPr>
        <p:txBody>
          <a:bodyPr anchor="b">
            <a:noAutofit/>
          </a:bodyPr>
          <a:lstStyle>
            <a:lvl1pPr algn="l">
              <a:defRPr sz="3600" b="0"/>
            </a:lvl1pPr>
          </a:lstStyle>
          <a:p>
            <a:r>
              <a:rPr lang="en-US"/>
              <a:t>Click to edit Master title style</a:t>
            </a:r>
            <a:endParaRPr/>
          </a:p>
        </p:txBody>
      </p:sp>
      <p:sp>
        <p:nvSpPr>
          <p:cNvPr id="3" name="Content Placeholder 2"/>
          <p:cNvSpPr>
            <a:spLocks noGrp="1"/>
          </p:cNvSpPr>
          <p:nvPr>
            <p:ph idx="1"/>
          </p:nvPr>
        </p:nvSpPr>
        <p:spPr>
          <a:xfrm>
            <a:off x="4875212" y="685800"/>
            <a:ext cx="6704171" cy="5486400"/>
          </a:xfrm>
        </p:spPr>
        <p:txBody>
          <a:bodyPr>
            <a:normAutofit/>
          </a:bodyPr>
          <a:lstStyle>
            <a:lvl1pPr>
              <a:defRPr sz="2800"/>
            </a:lvl1pPr>
            <a:lvl2pPr>
              <a:defRPr sz="2400"/>
            </a:lvl2pPr>
            <a:lvl3pPr>
              <a:defRPr sz="2000"/>
            </a:lvl3pPr>
            <a:lvl4pPr>
              <a:defRPr sz="1800"/>
            </a:lvl4pPr>
            <a:lvl5pPr>
              <a:defRPr sz="1800"/>
            </a:lvl5pPr>
            <a:lvl6pPr>
              <a:defRPr sz="1800" baseline="0"/>
            </a:lvl6pPr>
            <a:lvl7pPr>
              <a:defRPr sz="1800" baseline="0"/>
            </a:lvl7pPr>
            <a:lvl8pPr>
              <a:defRPr sz="1800" baseline="0"/>
            </a:lvl8pPr>
            <a:lvl9pPr>
              <a:defRPr sz="18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08013" y="5410200"/>
            <a:ext cx="3962400" cy="762000"/>
          </a:xfrm>
        </p:spPr>
        <p:txBody>
          <a:bodyPr>
            <a:normAutofit/>
          </a:bodyPr>
          <a:lstStyle>
            <a:lvl1pPr marL="0" indent="0">
              <a:spcBef>
                <a:spcPts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C93FC7-9D1A-468B-98DB-D1E8D74418D9}" type="datetimeFigureOut">
              <a:rPr lang="en-US"/>
              <a:t>12/8/2024</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2234726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8014" y="685800"/>
            <a:ext cx="3962400" cy="4724400"/>
          </a:xfrm>
        </p:spPr>
        <p:txBody>
          <a:bodyPr anchor="b">
            <a:normAutofit/>
          </a:bodyPr>
          <a:lstStyle>
            <a:lvl1pPr algn="l">
              <a:defRPr sz="36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4875213" y="685800"/>
            <a:ext cx="6705600" cy="5486400"/>
          </a:xfrm>
          <a:ln w="63500">
            <a:solidFill>
              <a:schemeClr val="bg1"/>
            </a:solidFill>
            <a:miter lim="800000"/>
          </a:ln>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08013" y="5410200"/>
            <a:ext cx="3962400" cy="762000"/>
          </a:xfrm>
        </p:spPr>
        <p:txBody>
          <a:bodyPr>
            <a:normAutofit/>
          </a:bodyPr>
          <a:lstStyle>
            <a:lvl1pPr marL="0" indent="0">
              <a:spcBef>
                <a:spcPts val="0"/>
              </a:spcBef>
              <a:buNone/>
              <a:defRPr sz="20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C93FC7-9D1A-468B-98DB-D1E8D74418D9}" type="datetimeFigureOut">
              <a:rPr lang="en-US"/>
              <a:t>12/8/2024</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352041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5105400"/>
            <a:ext cx="10971372" cy="10668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93813" y="685800"/>
            <a:ext cx="10287000" cy="419099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2">
                    <a:lumMod val="65000"/>
                    <a:lumOff val="35000"/>
                  </a:schemeClr>
                </a:solidFill>
              </a:defRPr>
            </a:lvl1pPr>
          </a:lstStyle>
          <a:p>
            <a:fld id="{81C93FC7-9D1A-468B-98DB-D1E8D74418D9}" type="datetimeFigureOut">
              <a:rPr lang="en-US" smtClean="0"/>
              <a:pPr/>
              <a:t>12/8/2024</a:t>
            </a:fld>
            <a:endParaRPr lang="en-US" dirty="0"/>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2">
                    <a:lumMod val="65000"/>
                    <a:lumOff val="35000"/>
                  </a:schemeClr>
                </a:solidFill>
              </a:defRPr>
            </a:lvl1pPr>
          </a:lstStyle>
          <a:p>
            <a:r>
              <a:rPr lang="en-US" dirty="0"/>
              <a:t>Add a footer</a:t>
            </a: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2">
                    <a:lumMod val="65000"/>
                    <a:lumOff val="35000"/>
                  </a:schemeClr>
                </a:solidFill>
              </a:defRPr>
            </a:lvl1pPr>
          </a:lstStyle>
          <a:p>
            <a:fld id="{A3F31473-23EB-4724-8B59-FE6D21D89FA4}" type="slidenum">
              <a:rPr lang="en-US" smtClean="0"/>
              <a:pPr/>
              <a:t>‹#›</a:t>
            </a:fld>
            <a:endParaRPr lang="en-US"/>
          </a:p>
        </p:txBody>
      </p:sp>
      <p:pic>
        <p:nvPicPr>
          <p:cNvPr id="8" name="Picture 7" descr="A logo of a cube&#10;&#10;Description automatically generated">
            <a:extLst>
              <a:ext uri="{FF2B5EF4-FFF2-40B4-BE49-F238E27FC236}">
                <a16:creationId xmlns:a16="http://schemas.microsoft.com/office/drawing/2014/main" id="{2B3FC29E-9A4E-4A14-929E-27F833A500EF}"/>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717121" y="5319713"/>
            <a:ext cx="1219200" cy="1219200"/>
          </a:xfrm>
          <a:prstGeom prst="rect">
            <a:avLst/>
          </a:prstGeom>
        </p:spPr>
      </p:pic>
    </p:spTree>
    <p:extLst>
      <p:ext uri="{BB962C8B-B14F-4D97-AF65-F5344CB8AC3E}">
        <p14:creationId xmlns:p14="http://schemas.microsoft.com/office/powerpoint/2010/main" val="344928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Testing and Test Automation in Game Development </a:t>
            </a:r>
          </a:p>
        </p:txBody>
      </p:sp>
      <p:sp>
        <p:nvSpPr>
          <p:cNvPr id="3" name="Subtitle 2"/>
          <p:cNvSpPr>
            <a:spLocks noGrp="1"/>
          </p:cNvSpPr>
          <p:nvPr>
            <p:ph type="subTitle" idx="1"/>
          </p:nvPr>
        </p:nvSpPr>
        <p:spPr/>
        <p:txBody>
          <a:bodyPr>
            <a:normAutofit/>
          </a:bodyPr>
          <a:lstStyle/>
          <a:p>
            <a:r>
              <a:rPr lang="en-US" dirty="0"/>
              <a:t>Testing in Unity / Unreal</a:t>
            </a:r>
          </a:p>
        </p:txBody>
      </p:sp>
      <p:pic>
        <p:nvPicPr>
          <p:cNvPr id="5" name="Picture 4" descr="A wall with a variety of information&#10;&#10;Description automatically generated with medium confidence">
            <a:extLst>
              <a:ext uri="{FF2B5EF4-FFF2-40B4-BE49-F238E27FC236}">
                <a16:creationId xmlns:a16="http://schemas.microsoft.com/office/drawing/2014/main" id="{F0254DC2-4BEE-4B89-AA02-B1D2A1E5EC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5212" y="18247"/>
            <a:ext cx="7357155" cy="6856336"/>
          </a:xfrm>
          <a:prstGeom prst="rect">
            <a:avLst/>
          </a:prstGeom>
        </p:spPr>
      </p:pic>
    </p:spTree>
    <p:extLst>
      <p:ext uri="{BB962C8B-B14F-4D97-AF65-F5344CB8AC3E}">
        <p14:creationId xmlns:p14="http://schemas.microsoft.com/office/powerpoint/2010/main" val="344080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EB1F33F0-8947-4595-B677-A41D2BE9EB6C}"/>
              </a:ext>
            </a:extLst>
          </p:cNvPr>
          <p:cNvSpPr txBox="1">
            <a:spLocks/>
          </p:cNvSpPr>
          <p:nvPr/>
        </p:nvSpPr>
        <p:spPr>
          <a:xfrm>
            <a:off x="608726" y="533400"/>
            <a:ext cx="1097137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Case Study: Manual Testing for Tic Tac Toe</a:t>
            </a:r>
          </a:p>
        </p:txBody>
      </p:sp>
      <p:sp>
        <p:nvSpPr>
          <p:cNvPr id="10" name="Content Placeholder 5">
            <a:extLst>
              <a:ext uri="{FF2B5EF4-FFF2-40B4-BE49-F238E27FC236}">
                <a16:creationId xmlns:a16="http://schemas.microsoft.com/office/drawing/2014/main" id="{3111F18D-DCC8-46AB-B05E-FB334F610AE4}"/>
              </a:ext>
            </a:extLst>
          </p:cNvPr>
          <p:cNvSpPr txBox="1">
            <a:spLocks/>
          </p:cNvSpPr>
          <p:nvPr/>
        </p:nvSpPr>
        <p:spPr>
          <a:xfrm>
            <a:off x="608726" y="1600200"/>
            <a:ext cx="11353086"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400" b="1" dirty="0"/>
              <a:t>Manual Testing Process</a:t>
            </a:r>
          </a:p>
          <a:p>
            <a:pPr>
              <a:buFontTx/>
              <a:buChar char="-"/>
            </a:pPr>
            <a:r>
              <a:rPr lang="en-US" sz="2200" dirty="0"/>
              <a:t>Play through the Tic-Tac-Toe game and check all the game scenarios (win, draw, invalid moves).</a:t>
            </a:r>
          </a:p>
          <a:p>
            <a:pPr>
              <a:buFontTx/>
              <a:buChar char="-"/>
            </a:pPr>
            <a:r>
              <a:rPr lang="en-US" sz="2200" dirty="0"/>
              <a:t>Ensure no bugs in game logic, player input, or board rendering.</a:t>
            </a:r>
          </a:p>
          <a:p>
            <a:pPr>
              <a:buFontTx/>
              <a:buChar char="-"/>
            </a:pPr>
            <a:r>
              <a:rPr lang="en-US" sz="2200" dirty="0"/>
              <a:t>Observe edge cases (e.g., invalid move input or multiple moves in the same spot).</a:t>
            </a:r>
          </a:p>
          <a:p>
            <a:r>
              <a:rPr lang="en-US" sz="2400" b="1" dirty="0"/>
              <a:t>Challenges with Manual Testing</a:t>
            </a:r>
          </a:p>
          <a:p>
            <a:pPr>
              <a:buFontTx/>
              <a:buChar char="-"/>
            </a:pPr>
            <a:r>
              <a:rPr lang="en-US" sz="2200" dirty="0"/>
              <a:t>Time-consuming and repetitive.</a:t>
            </a:r>
          </a:p>
          <a:p>
            <a:pPr>
              <a:buFontTx/>
              <a:buChar char="-"/>
            </a:pPr>
            <a:r>
              <a:rPr lang="en-US" sz="2200" dirty="0"/>
              <a:t>Prone to human error.</a:t>
            </a:r>
          </a:p>
        </p:txBody>
      </p:sp>
    </p:spTree>
    <p:extLst>
      <p:ext uri="{BB962C8B-B14F-4D97-AF65-F5344CB8AC3E}">
        <p14:creationId xmlns:p14="http://schemas.microsoft.com/office/powerpoint/2010/main" val="93334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3EBF15A8-3960-4ABA-AD0E-42F2701E8B09}"/>
              </a:ext>
            </a:extLst>
          </p:cNvPr>
          <p:cNvSpPr txBox="1">
            <a:spLocks/>
          </p:cNvSpPr>
          <p:nvPr/>
        </p:nvSpPr>
        <p:spPr>
          <a:xfrm>
            <a:off x="608726" y="533400"/>
            <a:ext cx="1097137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Case Study: Automated Testing for Tic Tac Toe in Unity</a:t>
            </a:r>
          </a:p>
        </p:txBody>
      </p:sp>
      <p:sp>
        <p:nvSpPr>
          <p:cNvPr id="12" name="Content Placeholder 5">
            <a:extLst>
              <a:ext uri="{FF2B5EF4-FFF2-40B4-BE49-F238E27FC236}">
                <a16:creationId xmlns:a16="http://schemas.microsoft.com/office/drawing/2014/main" id="{B66654F4-38E6-4DA5-8090-505E779CCD6E}"/>
              </a:ext>
            </a:extLst>
          </p:cNvPr>
          <p:cNvSpPr txBox="1">
            <a:spLocks/>
          </p:cNvSpPr>
          <p:nvPr/>
        </p:nvSpPr>
        <p:spPr>
          <a:xfrm>
            <a:off x="403877" y="1545247"/>
            <a:ext cx="7037669"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400" b="1" dirty="0"/>
              <a:t>Automating Test Cases in Unity</a:t>
            </a:r>
          </a:p>
          <a:p>
            <a:pPr>
              <a:buFontTx/>
              <a:buChar char="-"/>
            </a:pPr>
            <a:r>
              <a:rPr lang="en-US" sz="2200" dirty="0"/>
              <a:t>Use Unity Test Framework to write automated test cases for Tic-Tac-Toe.</a:t>
            </a:r>
          </a:p>
          <a:p>
            <a:pPr>
              <a:buFontTx/>
              <a:buChar char="-"/>
            </a:pPr>
            <a:r>
              <a:rPr lang="en-US" sz="2200" dirty="0"/>
              <a:t>Example: Test for winning a condition (e.g., three ‘X’ in a row).</a:t>
            </a:r>
          </a:p>
          <a:p>
            <a:r>
              <a:rPr lang="en-US" sz="2400" b="1" dirty="0"/>
              <a:t>Benefits of Automation in this Case</a:t>
            </a:r>
          </a:p>
          <a:p>
            <a:pPr>
              <a:buFontTx/>
              <a:buChar char="-"/>
            </a:pPr>
            <a:r>
              <a:rPr lang="en-US" sz="2200" dirty="0"/>
              <a:t>Tests can be run repeatedly with quick feedback.</a:t>
            </a:r>
          </a:p>
          <a:p>
            <a:pPr>
              <a:buFontTx/>
              <a:buChar char="-"/>
            </a:pPr>
            <a:r>
              <a:rPr lang="en-US" sz="2200" dirty="0"/>
              <a:t>Easily covers all possible win conditions and edge cases. </a:t>
            </a:r>
          </a:p>
        </p:txBody>
      </p:sp>
      <p:pic>
        <p:nvPicPr>
          <p:cNvPr id="14" name="Picture 13">
            <a:extLst>
              <a:ext uri="{FF2B5EF4-FFF2-40B4-BE49-F238E27FC236}">
                <a16:creationId xmlns:a16="http://schemas.microsoft.com/office/drawing/2014/main" id="{20010C7D-53AF-4FED-9257-63F1B661A9B9}"/>
              </a:ext>
            </a:extLst>
          </p:cNvPr>
          <p:cNvPicPr>
            <a:picLocks noChangeAspect="1"/>
          </p:cNvPicPr>
          <p:nvPr/>
        </p:nvPicPr>
        <p:blipFill>
          <a:blip r:embed="rId3"/>
          <a:stretch>
            <a:fillRect/>
          </a:stretch>
        </p:blipFill>
        <p:spPr>
          <a:xfrm>
            <a:off x="7618412" y="2209800"/>
            <a:ext cx="4343401" cy="2157060"/>
          </a:xfrm>
          <a:prstGeom prst="rect">
            <a:avLst/>
          </a:prstGeom>
        </p:spPr>
      </p:pic>
    </p:spTree>
    <p:extLst>
      <p:ext uri="{BB962C8B-B14F-4D97-AF65-F5344CB8AC3E}">
        <p14:creationId xmlns:p14="http://schemas.microsoft.com/office/powerpoint/2010/main" val="3914592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81764CA-D7DF-4B09-AFEB-0E94AD8B056B}"/>
              </a:ext>
            </a:extLst>
          </p:cNvPr>
          <p:cNvSpPr txBox="1">
            <a:spLocks/>
          </p:cNvSpPr>
          <p:nvPr/>
        </p:nvSpPr>
        <p:spPr>
          <a:xfrm>
            <a:off x="608726" y="533400"/>
            <a:ext cx="1097137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Testing Player Input in Unity</a:t>
            </a:r>
          </a:p>
        </p:txBody>
      </p:sp>
      <p:sp>
        <p:nvSpPr>
          <p:cNvPr id="10" name="Content Placeholder 5">
            <a:extLst>
              <a:ext uri="{FF2B5EF4-FFF2-40B4-BE49-F238E27FC236}">
                <a16:creationId xmlns:a16="http://schemas.microsoft.com/office/drawing/2014/main" id="{EB5C3E7A-49C3-4401-B239-BD499C761C2E}"/>
              </a:ext>
            </a:extLst>
          </p:cNvPr>
          <p:cNvSpPr txBox="1">
            <a:spLocks/>
          </p:cNvSpPr>
          <p:nvPr/>
        </p:nvSpPr>
        <p:spPr>
          <a:xfrm>
            <a:off x="403877" y="1545247"/>
            <a:ext cx="10719735"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400" b="1" dirty="0"/>
              <a:t>Test Automation for Player Input</a:t>
            </a:r>
          </a:p>
          <a:p>
            <a:pPr>
              <a:buFontTx/>
              <a:buChar char="-"/>
            </a:pPr>
            <a:r>
              <a:rPr lang="en-US" sz="2200" dirty="0"/>
              <a:t>Unity Input System can be tested by simulating key presses and mouse clicks during the test. Automated tests can check if the game reacts as expected (e.g., moves on the board in Tic-Tac-Toe).</a:t>
            </a:r>
          </a:p>
          <a:p>
            <a:pPr>
              <a:buFontTx/>
              <a:buChar char="-"/>
            </a:pPr>
            <a:r>
              <a:rPr lang="en-US" sz="2200" dirty="0"/>
              <a:t>Use Unity's Test Runner and Input Simulation for testing player-controlled actions.</a:t>
            </a:r>
          </a:p>
        </p:txBody>
      </p:sp>
      <p:pic>
        <p:nvPicPr>
          <p:cNvPr id="12" name="Picture 11">
            <a:extLst>
              <a:ext uri="{FF2B5EF4-FFF2-40B4-BE49-F238E27FC236}">
                <a16:creationId xmlns:a16="http://schemas.microsoft.com/office/drawing/2014/main" id="{AB606751-217E-485E-8E2D-8BA1466784AF}"/>
              </a:ext>
            </a:extLst>
          </p:cNvPr>
          <p:cNvPicPr>
            <a:picLocks noChangeAspect="1"/>
          </p:cNvPicPr>
          <p:nvPr/>
        </p:nvPicPr>
        <p:blipFill>
          <a:blip r:embed="rId2"/>
          <a:stretch>
            <a:fillRect/>
          </a:stretch>
        </p:blipFill>
        <p:spPr>
          <a:xfrm>
            <a:off x="3046412" y="4076700"/>
            <a:ext cx="5193591" cy="2209800"/>
          </a:xfrm>
          <a:prstGeom prst="rect">
            <a:avLst/>
          </a:prstGeom>
        </p:spPr>
      </p:pic>
    </p:spTree>
    <p:extLst>
      <p:ext uri="{BB962C8B-B14F-4D97-AF65-F5344CB8AC3E}">
        <p14:creationId xmlns:p14="http://schemas.microsoft.com/office/powerpoint/2010/main" val="4221479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2DA02A3-037B-491C-BBD6-7CCFA594B357}"/>
              </a:ext>
            </a:extLst>
          </p:cNvPr>
          <p:cNvSpPr txBox="1">
            <a:spLocks/>
          </p:cNvSpPr>
          <p:nvPr/>
        </p:nvSpPr>
        <p:spPr>
          <a:xfrm>
            <a:off x="608726" y="533400"/>
            <a:ext cx="1097137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Unity Unit Test for Win Conditions</a:t>
            </a:r>
          </a:p>
        </p:txBody>
      </p:sp>
      <p:sp>
        <p:nvSpPr>
          <p:cNvPr id="6" name="Content Placeholder 5">
            <a:extLst>
              <a:ext uri="{FF2B5EF4-FFF2-40B4-BE49-F238E27FC236}">
                <a16:creationId xmlns:a16="http://schemas.microsoft.com/office/drawing/2014/main" id="{B7486EDA-4725-4358-9B23-BC8C26B64583}"/>
              </a:ext>
            </a:extLst>
          </p:cNvPr>
          <p:cNvSpPr txBox="1">
            <a:spLocks/>
          </p:cNvSpPr>
          <p:nvPr/>
        </p:nvSpPr>
        <p:spPr>
          <a:xfrm>
            <a:off x="608726" y="1447800"/>
            <a:ext cx="10719735"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400" b="1" dirty="0"/>
              <a:t>Unit Testing for Game Logic</a:t>
            </a:r>
          </a:p>
          <a:p>
            <a:pPr marL="0" indent="0">
              <a:buNone/>
            </a:pPr>
            <a:r>
              <a:rPr lang="en-US" sz="2200" dirty="0"/>
              <a:t>-   In Unity, testing critical game logic (e.g., win conditions) is straightforward with the Unity Test Framework.</a:t>
            </a:r>
          </a:p>
          <a:p>
            <a:pPr marL="0" indent="0">
              <a:buNone/>
            </a:pPr>
            <a:r>
              <a:rPr lang="en-US" sz="2200" dirty="0"/>
              <a:t>-   CheckWin is a key function to validate whether a player has won after a move. Automated tests help in ensuring the game behaves correctly for every possible move and outcome.</a:t>
            </a:r>
          </a:p>
        </p:txBody>
      </p:sp>
      <p:pic>
        <p:nvPicPr>
          <p:cNvPr id="8" name="Picture 7">
            <a:extLst>
              <a:ext uri="{FF2B5EF4-FFF2-40B4-BE49-F238E27FC236}">
                <a16:creationId xmlns:a16="http://schemas.microsoft.com/office/drawing/2014/main" id="{5C662FDF-2F64-48EB-BF08-79BC60867DA2}"/>
              </a:ext>
            </a:extLst>
          </p:cNvPr>
          <p:cNvPicPr>
            <a:picLocks noChangeAspect="1"/>
          </p:cNvPicPr>
          <p:nvPr/>
        </p:nvPicPr>
        <p:blipFill>
          <a:blip r:embed="rId2"/>
          <a:stretch>
            <a:fillRect/>
          </a:stretch>
        </p:blipFill>
        <p:spPr>
          <a:xfrm>
            <a:off x="414012" y="3953757"/>
            <a:ext cx="4963218" cy="2038635"/>
          </a:xfrm>
          <a:prstGeom prst="rect">
            <a:avLst/>
          </a:prstGeom>
        </p:spPr>
      </p:pic>
      <p:pic>
        <p:nvPicPr>
          <p:cNvPr id="10" name="Picture 9">
            <a:extLst>
              <a:ext uri="{FF2B5EF4-FFF2-40B4-BE49-F238E27FC236}">
                <a16:creationId xmlns:a16="http://schemas.microsoft.com/office/drawing/2014/main" id="{7F2DAE33-DCCF-4184-8FE4-E013751C0AFE}"/>
              </a:ext>
            </a:extLst>
          </p:cNvPr>
          <p:cNvPicPr>
            <a:picLocks noChangeAspect="1"/>
          </p:cNvPicPr>
          <p:nvPr/>
        </p:nvPicPr>
        <p:blipFill>
          <a:blip r:embed="rId3"/>
          <a:stretch>
            <a:fillRect/>
          </a:stretch>
        </p:blipFill>
        <p:spPr>
          <a:xfrm>
            <a:off x="5713412" y="3953757"/>
            <a:ext cx="4889844" cy="2010055"/>
          </a:xfrm>
          <a:prstGeom prst="rect">
            <a:avLst/>
          </a:prstGeom>
        </p:spPr>
      </p:pic>
    </p:spTree>
    <p:extLst>
      <p:ext uri="{BB962C8B-B14F-4D97-AF65-F5344CB8AC3E}">
        <p14:creationId xmlns:p14="http://schemas.microsoft.com/office/powerpoint/2010/main" val="2282342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38C1081-48E7-40CB-AC3E-A6B0F3E009C3}"/>
              </a:ext>
            </a:extLst>
          </p:cNvPr>
          <p:cNvSpPr txBox="1">
            <a:spLocks/>
          </p:cNvSpPr>
          <p:nvPr/>
        </p:nvSpPr>
        <p:spPr>
          <a:xfrm>
            <a:off x="608726" y="533400"/>
            <a:ext cx="1117622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Unity Test Runner and Continuous Integration</a:t>
            </a:r>
          </a:p>
        </p:txBody>
      </p:sp>
      <p:sp>
        <p:nvSpPr>
          <p:cNvPr id="6" name="Content Placeholder 5">
            <a:extLst>
              <a:ext uri="{FF2B5EF4-FFF2-40B4-BE49-F238E27FC236}">
                <a16:creationId xmlns:a16="http://schemas.microsoft.com/office/drawing/2014/main" id="{3FA6D63E-1229-4E26-B087-7142E54F5C03}"/>
              </a:ext>
            </a:extLst>
          </p:cNvPr>
          <p:cNvSpPr txBox="1">
            <a:spLocks/>
          </p:cNvSpPr>
          <p:nvPr/>
        </p:nvSpPr>
        <p:spPr>
          <a:xfrm>
            <a:off x="403877" y="1545247"/>
            <a:ext cx="10262535"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400" b="1" dirty="0"/>
              <a:t>Unity Test Runner</a:t>
            </a:r>
          </a:p>
          <a:p>
            <a:pPr>
              <a:buFontTx/>
              <a:buChar char="-"/>
            </a:pPr>
            <a:r>
              <a:rPr lang="en-US" sz="2200" dirty="0"/>
              <a:t>Unity Test Runner is a powerful tool that integrates unit tests, integration tests, and UI tests into the Unity Editor. It enables testing across platforms, from Windows to mobile devices.</a:t>
            </a:r>
          </a:p>
          <a:p>
            <a:pPr>
              <a:buFontTx/>
              <a:buChar char="-"/>
            </a:pPr>
            <a:r>
              <a:rPr lang="en-US" sz="2200" dirty="0"/>
              <a:t>The Test Runner helps run tests during game development to verify that no critical features break with each build.</a:t>
            </a:r>
          </a:p>
          <a:p>
            <a:r>
              <a:rPr lang="en-US" sz="2400" b="1" dirty="0"/>
              <a:t>Continuous Integration in Unity</a:t>
            </a:r>
          </a:p>
          <a:p>
            <a:pPr>
              <a:buFontTx/>
              <a:buChar char="-"/>
            </a:pPr>
            <a:r>
              <a:rPr lang="en-US" sz="2200" dirty="0"/>
              <a:t>Implementing CI/CD (Continuous Integration and Continuous Deployment) allows automated test execution every time the game code changes.</a:t>
            </a:r>
          </a:p>
          <a:p>
            <a:pPr>
              <a:buFontTx/>
              <a:buChar char="-"/>
            </a:pPr>
            <a:r>
              <a:rPr lang="en-US" sz="2200" dirty="0"/>
              <a:t>Platforms like Jenkins, GitLab CI, or GitHub Actions can be used to automate test execution.</a:t>
            </a:r>
          </a:p>
        </p:txBody>
      </p:sp>
    </p:spTree>
    <p:extLst>
      <p:ext uri="{BB962C8B-B14F-4D97-AF65-F5344CB8AC3E}">
        <p14:creationId xmlns:p14="http://schemas.microsoft.com/office/powerpoint/2010/main" val="283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C786916-5761-4EFC-B051-7D92160521BD}"/>
              </a:ext>
            </a:extLst>
          </p:cNvPr>
          <p:cNvSpPr txBox="1">
            <a:spLocks/>
          </p:cNvSpPr>
          <p:nvPr/>
        </p:nvSpPr>
        <p:spPr>
          <a:xfrm>
            <a:off x="608726" y="533400"/>
            <a:ext cx="1097137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Automated Testing for Game (Unity)</a:t>
            </a:r>
          </a:p>
        </p:txBody>
      </p:sp>
      <p:sp>
        <p:nvSpPr>
          <p:cNvPr id="6" name="Content Placeholder 5">
            <a:extLst>
              <a:ext uri="{FF2B5EF4-FFF2-40B4-BE49-F238E27FC236}">
                <a16:creationId xmlns:a16="http://schemas.microsoft.com/office/drawing/2014/main" id="{ECE94A5E-7FD8-4471-947A-33C725FDEA1E}"/>
              </a:ext>
            </a:extLst>
          </p:cNvPr>
          <p:cNvSpPr txBox="1">
            <a:spLocks/>
          </p:cNvSpPr>
          <p:nvPr/>
        </p:nvSpPr>
        <p:spPr>
          <a:xfrm>
            <a:off x="608726" y="1600200"/>
            <a:ext cx="11353086"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400" b="1" dirty="0"/>
              <a:t>Automating User Interface Testing</a:t>
            </a:r>
          </a:p>
          <a:p>
            <a:pPr>
              <a:buFontTx/>
              <a:buChar char="-"/>
            </a:pPr>
            <a:r>
              <a:rPr lang="en-US" sz="2200" dirty="0"/>
              <a:t>Unity provides tools to test UI elements like buttons, menus, and sliders. For Tic-Tac-Toe, this could include testing if the correct player is displayed after each move.</a:t>
            </a:r>
          </a:p>
          <a:p>
            <a:pPr>
              <a:buFontTx/>
              <a:buChar char="-"/>
            </a:pPr>
            <a:r>
              <a:rPr lang="en-US" sz="2200" dirty="0"/>
              <a:t>Unity Test Tools allows simulating user input to trigger UI events automatically.</a:t>
            </a:r>
          </a:p>
        </p:txBody>
      </p:sp>
      <p:pic>
        <p:nvPicPr>
          <p:cNvPr id="8" name="Picture 7">
            <a:extLst>
              <a:ext uri="{FF2B5EF4-FFF2-40B4-BE49-F238E27FC236}">
                <a16:creationId xmlns:a16="http://schemas.microsoft.com/office/drawing/2014/main" id="{27F644EC-956C-40B6-BF29-369B0445515E}"/>
              </a:ext>
            </a:extLst>
          </p:cNvPr>
          <p:cNvPicPr>
            <a:picLocks noChangeAspect="1"/>
          </p:cNvPicPr>
          <p:nvPr/>
        </p:nvPicPr>
        <p:blipFill>
          <a:blip r:embed="rId2"/>
          <a:stretch>
            <a:fillRect/>
          </a:stretch>
        </p:blipFill>
        <p:spPr>
          <a:xfrm>
            <a:off x="455612" y="3962400"/>
            <a:ext cx="9723927" cy="2262301"/>
          </a:xfrm>
          <a:prstGeom prst="rect">
            <a:avLst/>
          </a:prstGeom>
        </p:spPr>
      </p:pic>
    </p:spTree>
    <p:extLst>
      <p:ext uri="{BB962C8B-B14F-4D97-AF65-F5344CB8AC3E}">
        <p14:creationId xmlns:p14="http://schemas.microsoft.com/office/powerpoint/2010/main" val="3400644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7F3F5-456E-4B5D-B284-271068DAB94C}"/>
              </a:ext>
            </a:extLst>
          </p:cNvPr>
          <p:cNvSpPr txBox="1">
            <a:spLocks/>
          </p:cNvSpPr>
          <p:nvPr/>
        </p:nvSpPr>
        <p:spPr>
          <a:xfrm>
            <a:off x="608726" y="533400"/>
            <a:ext cx="1117622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Performance Testing in Unity</a:t>
            </a:r>
          </a:p>
        </p:txBody>
      </p:sp>
      <p:sp>
        <p:nvSpPr>
          <p:cNvPr id="3" name="Content Placeholder 5">
            <a:extLst>
              <a:ext uri="{FF2B5EF4-FFF2-40B4-BE49-F238E27FC236}">
                <a16:creationId xmlns:a16="http://schemas.microsoft.com/office/drawing/2014/main" id="{320C7033-A64B-437C-A7B4-DB0EBDC2ABF6}"/>
              </a:ext>
            </a:extLst>
          </p:cNvPr>
          <p:cNvSpPr txBox="1">
            <a:spLocks/>
          </p:cNvSpPr>
          <p:nvPr/>
        </p:nvSpPr>
        <p:spPr>
          <a:xfrm>
            <a:off x="403877" y="1545247"/>
            <a:ext cx="10262535"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400" b="1" dirty="0"/>
              <a:t>Testing Game Performance</a:t>
            </a:r>
          </a:p>
          <a:p>
            <a:pPr>
              <a:buFontTx/>
              <a:buChar char="-"/>
            </a:pPr>
            <a:r>
              <a:rPr lang="en-US" sz="2200" dirty="0"/>
              <a:t>Performance testing ensures that the game runs smoothly under various conditions.</a:t>
            </a:r>
          </a:p>
          <a:p>
            <a:pPr>
              <a:buFontTx/>
              <a:buChar char="-"/>
            </a:pPr>
            <a:r>
              <a:rPr lang="en-US" sz="2200" dirty="0"/>
              <a:t>Use Profiler in Unity to identify performance bottlenecks and optimize game flow.</a:t>
            </a:r>
          </a:p>
          <a:p>
            <a:r>
              <a:rPr lang="en-US" sz="2400" b="1" dirty="0"/>
              <a:t>Example</a:t>
            </a:r>
          </a:p>
          <a:p>
            <a:pPr>
              <a:buFontTx/>
              <a:buChar char="-"/>
            </a:pPr>
            <a:r>
              <a:rPr lang="en-US" sz="2200" dirty="0"/>
              <a:t>Run automated tests to simulate a Tic-Tac-Toe game and measure the frame rate to ensure consistent performance.</a:t>
            </a:r>
          </a:p>
        </p:txBody>
      </p:sp>
    </p:spTree>
    <p:extLst>
      <p:ext uri="{BB962C8B-B14F-4D97-AF65-F5344CB8AC3E}">
        <p14:creationId xmlns:p14="http://schemas.microsoft.com/office/powerpoint/2010/main" val="3480856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58C97-F9FD-452B-BD59-E118F9386EED}"/>
              </a:ext>
            </a:extLst>
          </p:cNvPr>
          <p:cNvSpPr txBox="1">
            <a:spLocks/>
          </p:cNvSpPr>
          <p:nvPr/>
        </p:nvSpPr>
        <p:spPr>
          <a:xfrm>
            <a:off x="608726" y="533400"/>
            <a:ext cx="1117622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Best Practices for Unity Game Testing</a:t>
            </a:r>
          </a:p>
          <a:p>
            <a:endParaRPr lang="en-US" b="1" dirty="0"/>
          </a:p>
        </p:txBody>
      </p:sp>
      <p:sp>
        <p:nvSpPr>
          <p:cNvPr id="3" name="Content Placeholder 5">
            <a:extLst>
              <a:ext uri="{FF2B5EF4-FFF2-40B4-BE49-F238E27FC236}">
                <a16:creationId xmlns:a16="http://schemas.microsoft.com/office/drawing/2014/main" id="{B1759E98-3DC6-4BBB-BCD6-6BE75A2A5321}"/>
              </a:ext>
            </a:extLst>
          </p:cNvPr>
          <p:cNvSpPr txBox="1">
            <a:spLocks/>
          </p:cNvSpPr>
          <p:nvPr/>
        </p:nvSpPr>
        <p:spPr>
          <a:xfrm>
            <a:off x="403877" y="1545247"/>
            <a:ext cx="10033935"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400" b="1" dirty="0"/>
              <a:t>Test Automation Best Practices</a:t>
            </a:r>
          </a:p>
          <a:p>
            <a:pPr>
              <a:buFontTx/>
              <a:buChar char="-"/>
            </a:pPr>
            <a:r>
              <a:rPr lang="en-US" sz="2200" b="1" dirty="0"/>
              <a:t>Run Tests Frequently:</a:t>
            </a:r>
            <a:r>
              <a:rPr lang="en-US" sz="2200" dirty="0"/>
              <a:t> Integrate automated tests into the CI pipeline to catch issues early.</a:t>
            </a:r>
          </a:p>
          <a:p>
            <a:pPr>
              <a:buFontTx/>
              <a:buChar char="-"/>
            </a:pPr>
            <a:r>
              <a:rPr lang="en-US" sz="2200" b="1" dirty="0"/>
              <a:t>Focus on Critical Game Mechanics: </a:t>
            </a:r>
            <a:r>
              <a:rPr lang="en-US" sz="2200" dirty="0"/>
              <a:t>Prioritize tests for game-breaking issues such as input handling, win conditions, and AI behavior.</a:t>
            </a:r>
          </a:p>
          <a:p>
            <a:pPr>
              <a:buFontTx/>
              <a:buChar char="-"/>
            </a:pPr>
            <a:r>
              <a:rPr lang="en-US" sz="2200" b="1" dirty="0"/>
              <a:t>Ensure Cross-Platform Compatibility: </a:t>
            </a:r>
            <a:r>
              <a:rPr lang="en-US" sz="2200" dirty="0"/>
              <a:t>Test the game on different platforms (PC, mobile, consoles) to ensure compatibility.</a:t>
            </a:r>
          </a:p>
        </p:txBody>
      </p:sp>
    </p:spTree>
    <p:extLst>
      <p:ext uri="{BB962C8B-B14F-4D97-AF65-F5344CB8AC3E}">
        <p14:creationId xmlns:p14="http://schemas.microsoft.com/office/powerpoint/2010/main" val="2379516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ame board with colorful blocks&#10;&#10;Description automatically generated with medium confidence">
            <a:extLst>
              <a:ext uri="{FF2B5EF4-FFF2-40B4-BE49-F238E27FC236}">
                <a16:creationId xmlns:a16="http://schemas.microsoft.com/office/drawing/2014/main" id="{BAE88BDF-4E02-4BD6-8699-4AD2560C9E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5612" y="1219200"/>
            <a:ext cx="5029200" cy="5029200"/>
          </a:xfrm>
          <a:prstGeom prst="rect">
            <a:avLst/>
          </a:prstGeom>
        </p:spPr>
      </p:pic>
      <p:pic>
        <p:nvPicPr>
          <p:cNvPr id="5" name="Picture 4" descr="A diagram of a computer game&#10;&#10;Description automatically generated with medium confidence">
            <a:extLst>
              <a:ext uri="{FF2B5EF4-FFF2-40B4-BE49-F238E27FC236}">
                <a16:creationId xmlns:a16="http://schemas.microsoft.com/office/drawing/2014/main" id="{12C79D4A-E140-4FDF-B215-A4E58A5B93F2}"/>
              </a:ext>
            </a:extLst>
          </p:cNvPr>
          <p:cNvPicPr>
            <a:picLocks noChangeAspect="1"/>
          </p:cNvPicPr>
          <p:nvPr/>
        </p:nvPicPr>
        <p:blipFill rotWithShape="1">
          <a:blip r:embed="rId3">
            <a:extLst>
              <a:ext uri="{28A0092B-C50C-407E-A947-70E740481C1C}">
                <a14:useLocalDpi xmlns:a14="http://schemas.microsoft.com/office/drawing/2010/main" val="0"/>
              </a:ext>
            </a:extLst>
          </a:blip>
          <a:srcRect l="-2071" t="6380" r="2071" b="663"/>
          <a:stretch/>
        </p:blipFill>
        <p:spPr>
          <a:xfrm>
            <a:off x="5713412" y="152400"/>
            <a:ext cx="5410200" cy="5029200"/>
          </a:xfrm>
          <a:prstGeom prst="rect">
            <a:avLst/>
          </a:prstGeom>
        </p:spPr>
      </p:pic>
      <p:sp>
        <p:nvSpPr>
          <p:cNvPr id="6" name="Title 1">
            <a:extLst>
              <a:ext uri="{FF2B5EF4-FFF2-40B4-BE49-F238E27FC236}">
                <a16:creationId xmlns:a16="http://schemas.microsoft.com/office/drawing/2014/main" id="{E5E2E2B1-1088-4860-B58C-45D97D05C902}"/>
              </a:ext>
            </a:extLst>
          </p:cNvPr>
          <p:cNvSpPr txBox="1">
            <a:spLocks/>
          </p:cNvSpPr>
          <p:nvPr/>
        </p:nvSpPr>
        <p:spPr>
          <a:xfrm>
            <a:off x="455612" y="457200"/>
            <a:ext cx="1117622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Unity Testing Framework</a:t>
            </a:r>
          </a:p>
        </p:txBody>
      </p:sp>
      <p:sp>
        <p:nvSpPr>
          <p:cNvPr id="7" name="Title 1">
            <a:extLst>
              <a:ext uri="{FF2B5EF4-FFF2-40B4-BE49-F238E27FC236}">
                <a16:creationId xmlns:a16="http://schemas.microsoft.com/office/drawing/2014/main" id="{5C1194B0-63EA-4952-BECF-50BCBCFF4D38}"/>
              </a:ext>
            </a:extLst>
          </p:cNvPr>
          <p:cNvSpPr txBox="1">
            <a:spLocks/>
          </p:cNvSpPr>
          <p:nvPr/>
        </p:nvSpPr>
        <p:spPr>
          <a:xfrm>
            <a:off x="5713412" y="5611091"/>
            <a:ext cx="1117622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Tic Tac Toe Game </a:t>
            </a:r>
          </a:p>
        </p:txBody>
      </p:sp>
    </p:spTree>
    <p:extLst>
      <p:ext uri="{BB962C8B-B14F-4D97-AF65-F5344CB8AC3E}">
        <p14:creationId xmlns:p14="http://schemas.microsoft.com/office/powerpoint/2010/main" val="2032085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DB59F8-7DF0-4886-9338-BD38D2CB6F2F}"/>
              </a:ext>
            </a:extLst>
          </p:cNvPr>
          <p:cNvSpPr txBox="1"/>
          <p:nvPr/>
        </p:nvSpPr>
        <p:spPr>
          <a:xfrm>
            <a:off x="379412" y="0"/>
            <a:ext cx="12344400" cy="6986528"/>
          </a:xfrm>
          <a:prstGeom prst="rect">
            <a:avLst/>
          </a:prstGeom>
          <a:noFill/>
        </p:spPr>
        <p:txBody>
          <a:bodyPr wrap="square" rtlCol="0">
            <a:spAutoFit/>
          </a:bodyPr>
          <a:lstStyle/>
          <a:p>
            <a:r>
              <a:rPr lang="en-US" sz="1600" dirty="0">
                <a:solidFill>
                  <a:srgbClr val="000000"/>
                </a:solidFill>
                <a:latin typeface="Cascadia Mono" panose="020B0609020000020004" pitchFamily="49" charset="0"/>
              </a:rPr>
              <a:t>Tic - Tac - Toe Unit Testing Framework</a:t>
            </a:r>
          </a:p>
          <a:p>
            <a:r>
              <a:rPr lang="en-US" sz="1600" dirty="0">
                <a:solidFill>
                  <a:srgbClr val="000000"/>
                </a:solidFill>
                <a:latin typeface="Cascadia Mono" panose="020B0609020000020004" pitchFamily="49" charset="0"/>
              </a:rPr>
              <a:t>|</a:t>
            </a:r>
          </a:p>
          <a:p>
            <a:r>
              <a:rPr lang="en-US" sz="1600" dirty="0">
                <a:solidFill>
                  <a:srgbClr val="000000"/>
                </a:solidFill>
                <a:latin typeface="Cascadia Mono" panose="020B0609020000020004" pitchFamily="49" charset="0"/>
              </a:rPr>
              <a:t>├── Game Board Tests</a:t>
            </a:r>
          </a:p>
          <a:p>
            <a:r>
              <a:rPr lang="en-US" sz="1600" dirty="0">
                <a:solidFill>
                  <a:srgbClr val="000000"/>
                </a:solidFill>
                <a:latin typeface="Cascadia Mono" panose="020B0609020000020004" pitchFamily="49" charset="0"/>
              </a:rPr>
              <a:t>| ├── Test Initialization(empty 3x3 grid)</a:t>
            </a:r>
          </a:p>
          <a:p>
            <a:r>
              <a:rPr lang="en-US" sz="1600" dirty="0">
                <a:solidFill>
                  <a:srgbClr val="000000"/>
                </a:solidFill>
                <a:latin typeface="Cascadia Mono" panose="020B0609020000020004" pitchFamily="49" charset="0"/>
              </a:rPr>
              <a:t>| ├── Test Player Move Placement</a:t>
            </a:r>
          </a:p>
          <a:p>
            <a:r>
              <a:rPr lang="en-US" sz="1600" dirty="0">
                <a:solidFill>
                  <a:srgbClr val="000000"/>
                </a:solidFill>
                <a:latin typeface="Cascadia Mono" panose="020B0609020000020004" pitchFamily="49" charset="0"/>
              </a:rPr>
              <a:t>| ├── Test Invalid Moves(out - of - bound </a:t>
            </a:r>
            <a:r>
              <a:rPr lang="en-US" sz="1600" dirty="0">
                <a:solidFill>
                  <a:srgbClr val="0000FF"/>
                </a:solidFill>
                <a:latin typeface="Cascadia Mono" panose="020B0609020000020004" pitchFamily="49" charset="0"/>
              </a:rPr>
              <a:t>or</a:t>
            </a:r>
            <a:r>
              <a:rPr lang="en-US" sz="1600" dirty="0">
                <a:solidFill>
                  <a:srgbClr val="000000"/>
                </a:solidFill>
                <a:latin typeface="Cascadia Mono" panose="020B0609020000020004" pitchFamily="49" charset="0"/>
              </a:rPr>
              <a:t> occupied cell)</a:t>
            </a:r>
          </a:p>
          <a:p>
            <a:r>
              <a:rPr lang="en-US" sz="1600" dirty="0">
                <a:solidFill>
                  <a:srgbClr val="000000"/>
                </a:solidFill>
                <a:latin typeface="Cascadia Mono" panose="020B0609020000020004" pitchFamily="49" charset="0"/>
              </a:rPr>
              <a:t>| └── Test Board Reset</a:t>
            </a:r>
          </a:p>
          <a:p>
            <a:r>
              <a:rPr lang="en-US" sz="1600" dirty="0">
                <a:solidFill>
                  <a:srgbClr val="000000"/>
                </a:solidFill>
                <a:latin typeface="Cascadia Mono" panose="020B0609020000020004" pitchFamily="49" charset="0"/>
              </a:rPr>
              <a:t>|</a:t>
            </a:r>
          </a:p>
          <a:p>
            <a:r>
              <a:rPr lang="en-US" sz="1600" dirty="0">
                <a:solidFill>
                  <a:srgbClr val="000000"/>
                </a:solidFill>
                <a:latin typeface="Cascadia Mono" panose="020B0609020000020004" pitchFamily="49" charset="0"/>
              </a:rPr>
              <a:t>├── Player Input Tests</a:t>
            </a:r>
          </a:p>
          <a:p>
            <a:r>
              <a:rPr lang="en-US" sz="1600" dirty="0">
                <a:solidFill>
                  <a:srgbClr val="000000"/>
                </a:solidFill>
                <a:latin typeface="Cascadia Mono" panose="020B0609020000020004" pitchFamily="49" charset="0"/>
              </a:rPr>
              <a:t>| ├── Test Input Validation</a:t>
            </a:r>
          </a:p>
          <a:p>
            <a:r>
              <a:rPr lang="en-US" sz="1600" dirty="0">
                <a:solidFill>
                  <a:srgbClr val="000000"/>
                </a:solidFill>
                <a:latin typeface="Cascadia Mono" panose="020B0609020000020004" pitchFamily="49" charset="0"/>
              </a:rPr>
              <a:t>| ├── Test Turn Alternation</a:t>
            </a:r>
          </a:p>
          <a:p>
            <a:r>
              <a:rPr lang="en-US" sz="1600" dirty="0">
                <a:solidFill>
                  <a:srgbClr val="000000"/>
                </a:solidFill>
                <a:latin typeface="Cascadia Mono" panose="020B0609020000020004" pitchFamily="49" charset="0"/>
              </a:rPr>
              <a:t>| └── Test Player Assignment(X </a:t>
            </a:r>
            <a:r>
              <a:rPr lang="en-US" sz="1600" dirty="0">
                <a:solidFill>
                  <a:srgbClr val="0000FF"/>
                </a:solidFill>
                <a:latin typeface="Cascadia Mono" panose="020B0609020000020004" pitchFamily="49" charset="0"/>
              </a:rPr>
              <a:t>or</a:t>
            </a:r>
            <a:r>
              <a:rPr lang="en-US" sz="1600" dirty="0">
                <a:solidFill>
                  <a:srgbClr val="000000"/>
                </a:solidFill>
                <a:latin typeface="Cascadia Mono" panose="020B0609020000020004" pitchFamily="49" charset="0"/>
              </a:rPr>
              <a:t> O)</a:t>
            </a:r>
          </a:p>
          <a:p>
            <a:r>
              <a:rPr lang="en-US" sz="1600" dirty="0">
                <a:solidFill>
                  <a:srgbClr val="000000"/>
                </a:solidFill>
                <a:latin typeface="Cascadia Mono" panose="020B0609020000020004" pitchFamily="49" charset="0"/>
              </a:rPr>
              <a:t>|</a:t>
            </a:r>
          </a:p>
          <a:p>
            <a:r>
              <a:rPr lang="en-US" sz="1600" dirty="0">
                <a:solidFill>
                  <a:srgbClr val="000000"/>
                </a:solidFill>
                <a:latin typeface="Cascadia Mono" panose="020B0609020000020004" pitchFamily="49" charset="0"/>
              </a:rPr>
              <a:t>├── Win Condition Checker Tests</a:t>
            </a:r>
          </a:p>
          <a:p>
            <a:r>
              <a:rPr lang="en-US" sz="1600" dirty="0">
                <a:solidFill>
                  <a:srgbClr val="000000"/>
                </a:solidFill>
                <a:latin typeface="Cascadia Mono" panose="020B0609020000020004" pitchFamily="49" charset="0"/>
              </a:rPr>
              <a:t>| ├── Test Row Win Condition</a:t>
            </a:r>
          </a:p>
          <a:p>
            <a:r>
              <a:rPr lang="en-US" sz="1600" dirty="0">
                <a:solidFill>
                  <a:srgbClr val="000000"/>
                </a:solidFill>
                <a:latin typeface="Cascadia Mono" panose="020B0609020000020004" pitchFamily="49" charset="0"/>
              </a:rPr>
              <a:t>| ├── Test Column Win Condition</a:t>
            </a:r>
          </a:p>
          <a:p>
            <a:r>
              <a:rPr lang="en-US" sz="1600" dirty="0">
                <a:solidFill>
                  <a:srgbClr val="000000"/>
                </a:solidFill>
                <a:latin typeface="Cascadia Mono" panose="020B0609020000020004" pitchFamily="49" charset="0"/>
              </a:rPr>
              <a:t>| ├── Test Diagonal Win Condition</a:t>
            </a:r>
          </a:p>
          <a:p>
            <a:r>
              <a:rPr lang="en-US" sz="1600" dirty="0">
                <a:solidFill>
                  <a:srgbClr val="000000"/>
                </a:solidFill>
                <a:latin typeface="Cascadia Mono" panose="020B0609020000020004" pitchFamily="49" charset="0"/>
              </a:rPr>
              <a:t>| └── Test No - Win Scenarios</a:t>
            </a:r>
          </a:p>
          <a:p>
            <a:r>
              <a:rPr lang="en-US" sz="1600" dirty="0">
                <a:solidFill>
                  <a:srgbClr val="000000"/>
                </a:solidFill>
                <a:latin typeface="Cascadia Mono" panose="020B0609020000020004" pitchFamily="49" charset="0"/>
              </a:rPr>
              <a:t>|</a:t>
            </a:r>
          </a:p>
          <a:p>
            <a:r>
              <a:rPr lang="en-US" sz="1600" dirty="0">
                <a:solidFill>
                  <a:srgbClr val="000000"/>
                </a:solidFill>
                <a:latin typeface="Cascadia Mono" panose="020B0609020000020004" pitchFamily="49" charset="0"/>
              </a:rPr>
              <a:t>├── Draw Condition Checker Tests</a:t>
            </a:r>
          </a:p>
          <a:p>
            <a:r>
              <a:rPr lang="en-US" sz="1600" dirty="0">
                <a:solidFill>
                  <a:srgbClr val="000000"/>
                </a:solidFill>
                <a:latin typeface="Cascadia Mono" panose="020B0609020000020004" pitchFamily="49" charset="0"/>
              </a:rPr>
              <a:t>| ├── Test Full Board with No Winner</a:t>
            </a:r>
          </a:p>
          <a:p>
            <a:r>
              <a:rPr lang="en-US" sz="1600" dirty="0">
                <a:solidFill>
                  <a:srgbClr val="000000"/>
                </a:solidFill>
                <a:latin typeface="Cascadia Mono" panose="020B0609020000020004" pitchFamily="49" charset="0"/>
              </a:rPr>
              <a:t>| └── Test Partial Board(</a:t>
            </a:r>
            <a:r>
              <a:rPr lang="en-US" sz="1600" dirty="0">
                <a:solidFill>
                  <a:srgbClr val="0000FF"/>
                </a:solidFill>
                <a:latin typeface="Cascadia Mono" panose="020B0609020000020004" pitchFamily="49" charset="0"/>
              </a:rPr>
              <a:t>not</a:t>
            </a:r>
            <a:r>
              <a:rPr lang="en-US" sz="1600" dirty="0">
                <a:solidFill>
                  <a:srgbClr val="000000"/>
                </a:solidFill>
                <a:latin typeface="Cascadia Mono" panose="020B0609020000020004" pitchFamily="49" charset="0"/>
              </a:rPr>
              <a:t> a draw)</a:t>
            </a:r>
          </a:p>
          <a:p>
            <a:r>
              <a:rPr lang="en-US" sz="1600" dirty="0">
                <a:solidFill>
                  <a:srgbClr val="000000"/>
                </a:solidFill>
                <a:latin typeface="Cascadia Mono" panose="020B0609020000020004" pitchFamily="49" charset="0"/>
              </a:rPr>
              <a:t>|</a:t>
            </a:r>
          </a:p>
          <a:p>
            <a:r>
              <a:rPr lang="en-US" sz="1600" dirty="0">
                <a:solidFill>
                  <a:srgbClr val="000000"/>
                </a:solidFill>
                <a:latin typeface="Cascadia Mono" panose="020B0609020000020004" pitchFamily="49" charset="0"/>
              </a:rPr>
              <a:t>└── Integration Tests</a:t>
            </a:r>
          </a:p>
          <a:p>
            <a:r>
              <a:rPr lang="en-US" sz="1600" dirty="0">
                <a:solidFill>
                  <a:srgbClr val="000000"/>
                </a:solidFill>
                <a:latin typeface="Cascadia Mono" panose="020B0609020000020004" pitchFamily="49" charset="0"/>
              </a:rPr>
              <a:t>├── Test Full Game Flow(Player X wins)</a:t>
            </a:r>
          </a:p>
          <a:p>
            <a:r>
              <a:rPr lang="en-US" sz="1600" dirty="0">
                <a:solidFill>
                  <a:srgbClr val="000000"/>
                </a:solidFill>
                <a:latin typeface="Cascadia Mono" panose="020B0609020000020004" pitchFamily="49" charset="0"/>
              </a:rPr>
              <a:t>├── Test Full Game Flow(Player O wins)</a:t>
            </a:r>
          </a:p>
          <a:p>
            <a:r>
              <a:rPr lang="en-US" sz="1600" dirty="0">
                <a:solidFill>
                  <a:srgbClr val="000000"/>
                </a:solidFill>
                <a:latin typeface="Cascadia Mono" panose="020B0609020000020004" pitchFamily="49" charset="0"/>
              </a:rPr>
              <a:t>└── Test Game Ends in a Draw</a:t>
            </a:r>
          </a:p>
          <a:p>
            <a:endParaRPr lang="en-US" sz="1600" dirty="0"/>
          </a:p>
        </p:txBody>
      </p:sp>
    </p:spTree>
    <p:extLst>
      <p:ext uri="{BB962C8B-B14F-4D97-AF65-F5344CB8AC3E}">
        <p14:creationId xmlns:p14="http://schemas.microsoft.com/office/powerpoint/2010/main" val="2452365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875267" y="0"/>
            <a:ext cx="10971372" cy="1066800"/>
          </a:xfrm>
        </p:spPr>
        <p:txBody>
          <a:bodyPr/>
          <a:lstStyle/>
          <a:p>
            <a:r>
              <a:rPr lang="en-US" dirty="0"/>
              <a:t>Agenda </a:t>
            </a:r>
          </a:p>
        </p:txBody>
      </p:sp>
      <p:sp>
        <p:nvSpPr>
          <p:cNvPr id="14" name="Content Placeholder 13"/>
          <p:cNvSpPr>
            <a:spLocks noGrp="1"/>
          </p:cNvSpPr>
          <p:nvPr>
            <p:ph idx="1"/>
          </p:nvPr>
        </p:nvSpPr>
        <p:spPr>
          <a:xfrm>
            <a:off x="950912" y="1524000"/>
            <a:ext cx="10287000" cy="4190999"/>
          </a:xfrm>
        </p:spPr>
        <p:txBody>
          <a:bodyPr>
            <a:normAutofit fontScale="92500" lnSpcReduction="20000"/>
          </a:bodyPr>
          <a:lstStyle/>
          <a:p>
            <a:r>
              <a:rPr lang="en-US" sz="3000" dirty="0"/>
              <a:t>Introduction to Game Testing and Test Automation</a:t>
            </a:r>
          </a:p>
          <a:p>
            <a:r>
              <a:rPr lang="en-US" sz="3000" dirty="0"/>
              <a:t>Testing in Unity and Unreal Engine</a:t>
            </a:r>
          </a:p>
          <a:p>
            <a:r>
              <a:rPr lang="en-US" sz="3000" dirty="0"/>
              <a:t>Setting up Test Automation Framework</a:t>
            </a:r>
          </a:p>
          <a:p>
            <a:r>
              <a:rPr lang="en-US" sz="3000" dirty="0"/>
              <a:t>Case Study: Tic Tac Toe Game Test Automation</a:t>
            </a:r>
          </a:p>
          <a:p>
            <a:r>
              <a:rPr lang="en-US" sz="3000" dirty="0"/>
              <a:t>Best Practices for Test Automation in Game Development</a:t>
            </a:r>
          </a:p>
          <a:p>
            <a:r>
              <a:rPr lang="en-US" sz="3000" dirty="0"/>
              <a:t>Conclusion</a:t>
            </a:r>
          </a:p>
          <a:p>
            <a:r>
              <a:rPr lang="en-US" sz="3000" dirty="0"/>
              <a:t>Demo: Test Automation in Unity</a:t>
            </a:r>
          </a:p>
          <a:p>
            <a:r>
              <a:rPr lang="en-US" sz="3000" dirty="0"/>
              <a:t>Q&amp;A</a:t>
            </a:r>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1126723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1AE2C-06C1-4B04-A382-568093C8BAB9}"/>
              </a:ext>
            </a:extLst>
          </p:cNvPr>
          <p:cNvSpPr txBox="1">
            <a:spLocks/>
          </p:cNvSpPr>
          <p:nvPr/>
        </p:nvSpPr>
        <p:spPr>
          <a:xfrm>
            <a:off x="836612" y="588353"/>
            <a:ext cx="1117622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Conclusion</a:t>
            </a:r>
          </a:p>
        </p:txBody>
      </p:sp>
      <p:sp>
        <p:nvSpPr>
          <p:cNvPr id="3" name="Content Placeholder 5">
            <a:extLst>
              <a:ext uri="{FF2B5EF4-FFF2-40B4-BE49-F238E27FC236}">
                <a16:creationId xmlns:a16="http://schemas.microsoft.com/office/drawing/2014/main" id="{85A46FA2-EEDF-4A08-A1E3-4729F6C4753E}"/>
              </a:ext>
            </a:extLst>
          </p:cNvPr>
          <p:cNvSpPr txBox="1">
            <a:spLocks/>
          </p:cNvSpPr>
          <p:nvPr/>
        </p:nvSpPr>
        <p:spPr>
          <a:xfrm>
            <a:off x="808130" y="1524000"/>
            <a:ext cx="10033935"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200" b="1" dirty="0"/>
              <a:t>Recap</a:t>
            </a:r>
          </a:p>
          <a:p>
            <a:pPr>
              <a:buFontTx/>
              <a:buChar char="-"/>
            </a:pPr>
            <a:r>
              <a:rPr lang="en-US" sz="2200" dirty="0"/>
              <a:t>Game testing is vital to ensuring the quality and stability of a game before release.</a:t>
            </a:r>
          </a:p>
          <a:p>
            <a:pPr>
              <a:buFontTx/>
              <a:buChar char="-"/>
            </a:pPr>
            <a:r>
              <a:rPr lang="en-US" sz="2200" dirty="0"/>
              <a:t>Unity and Unreal offer robust frameworks to automate game testing, saving time and increasing reliability.</a:t>
            </a:r>
          </a:p>
          <a:p>
            <a:pPr>
              <a:buFontTx/>
              <a:buChar char="-"/>
            </a:pPr>
            <a:r>
              <a:rPr lang="en-US" sz="2200" dirty="0"/>
              <a:t> Automated tests help with regression, performance, and overall testing, making sure the game is ready for players.</a:t>
            </a:r>
          </a:p>
        </p:txBody>
      </p:sp>
    </p:spTree>
    <p:extLst>
      <p:ext uri="{BB962C8B-B14F-4D97-AF65-F5344CB8AC3E}">
        <p14:creationId xmlns:p14="http://schemas.microsoft.com/office/powerpoint/2010/main" val="3496270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421CE-3B8A-4929-9DCB-976B898CC791}"/>
              </a:ext>
            </a:extLst>
          </p:cNvPr>
          <p:cNvSpPr txBox="1">
            <a:spLocks/>
          </p:cNvSpPr>
          <p:nvPr/>
        </p:nvSpPr>
        <p:spPr>
          <a:xfrm>
            <a:off x="2513012" y="2895600"/>
            <a:ext cx="9372600"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sz="8000" b="1" dirty="0"/>
              <a:t>Any Questions ? </a:t>
            </a:r>
          </a:p>
        </p:txBody>
      </p:sp>
    </p:spTree>
    <p:extLst>
      <p:ext uri="{BB962C8B-B14F-4D97-AF65-F5344CB8AC3E}">
        <p14:creationId xmlns:p14="http://schemas.microsoft.com/office/powerpoint/2010/main" val="624185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1812" y="152400"/>
            <a:ext cx="10971372" cy="1066800"/>
          </a:xfrm>
        </p:spPr>
        <p:txBody>
          <a:bodyPr/>
          <a:lstStyle/>
          <a:p>
            <a:r>
              <a:rPr lang="en-US" dirty="0"/>
              <a:t>Introduction to Game Testing</a:t>
            </a:r>
          </a:p>
        </p:txBody>
      </p:sp>
      <p:sp>
        <p:nvSpPr>
          <p:cNvPr id="5" name="Content Placeholder 4">
            <a:extLst>
              <a:ext uri="{FF2B5EF4-FFF2-40B4-BE49-F238E27FC236}">
                <a16:creationId xmlns:a16="http://schemas.microsoft.com/office/drawing/2014/main" id="{9C7073FD-4B79-45F8-AA0C-57DC67E3A17F}"/>
              </a:ext>
            </a:extLst>
          </p:cNvPr>
          <p:cNvSpPr>
            <a:spLocks noGrp="1"/>
          </p:cNvSpPr>
          <p:nvPr>
            <p:ph idx="1"/>
          </p:nvPr>
        </p:nvSpPr>
        <p:spPr>
          <a:xfrm>
            <a:off x="539189" y="1600200"/>
            <a:ext cx="11201399" cy="4190999"/>
          </a:xfrm>
        </p:spPr>
        <p:txBody>
          <a:bodyPr>
            <a:normAutofit fontScale="85000" lnSpcReduction="20000"/>
          </a:bodyPr>
          <a:lstStyle/>
          <a:p>
            <a:r>
              <a:rPr lang="en-US" dirty="0"/>
              <a:t>What is </a:t>
            </a:r>
            <a:r>
              <a:rPr lang="en-US" b="1" dirty="0"/>
              <a:t>Game Testing </a:t>
            </a:r>
            <a:r>
              <a:rPr lang="en-US" dirty="0"/>
              <a:t>?</a:t>
            </a:r>
          </a:p>
          <a:p>
            <a:pPr marL="0" indent="0" algn="just">
              <a:buNone/>
            </a:pPr>
            <a:r>
              <a:rPr lang="en-US" sz="2600" dirty="0"/>
              <a:t>- It is the process of evaluating and verifying the functionality performance, and</a:t>
            </a:r>
          </a:p>
          <a:p>
            <a:pPr marL="0" indent="0" algn="just">
              <a:buNone/>
            </a:pPr>
            <a:r>
              <a:rPr lang="en-US" sz="2600" dirty="0"/>
              <a:t>quality of games.</a:t>
            </a:r>
          </a:p>
          <a:p>
            <a:pPr marL="0" indent="0" algn="just">
              <a:buNone/>
            </a:pPr>
            <a:r>
              <a:rPr lang="en-US" sz="2600" dirty="0"/>
              <a:t>- Testing ensures game is free of bugs and performs well across different </a:t>
            </a:r>
          </a:p>
          <a:p>
            <a:pPr marL="0" indent="0" algn="just">
              <a:buNone/>
            </a:pPr>
            <a:r>
              <a:rPr lang="en-US" sz="2600" dirty="0"/>
              <a:t>environments.</a:t>
            </a:r>
          </a:p>
          <a:p>
            <a:r>
              <a:rPr lang="en-US" dirty="0"/>
              <a:t>Why is </a:t>
            </a:r>
            <a:r>
              <a:rPr lang="en-US" b="1" dirty="0"/>
              <a:t>Testing Important</a:t>
            </a:r>
            <a:r>
              <a:rPr lang="en-US" dirty="0"/>
              <a:t>? </a:t>
            </a:r>
          </a:p>
          <a:p>
            <a:pPr marL="0" indent="0">
              <a:buNone/>
            </a:pPr>
            <a:r>
              <a:rPr lang="en-US" sz="2600" dirty="0"/>
              <a:t>- Ensures a smooth gaming experience for players.</a:t>
            </a:r>
          </a:p>
          <a:p>
            <a:pPr marL="0" indent="0">
              <a:buNone/>
            </a:pPr>
            <a:r>
              <a:rPr lang="en-US" sz="2600" dirty="0"/>
              <a:t>- Improves game quality by catching bugs early.</a:t>
            </a:r>
          </a:p>
          <a:p>
            <a:pPr marL="0" indent="0">
              <a:buNone/>
            </a:pPr>
            <a:r>
              <a:rPr lang="en-US" sz="2600" dirty="0"/>
              <a:t>- Saves time and costs in the long run by automating repetitive tests.</a:t>
            </a:r>
          </a:p>
        </p:txBody>
      </p:sp>
    </p:spTree>
    <p:extLst>
      <p:ext uri="{BB962C8B-B14F-4D97-AF65-F5344CB8AC3E}">
        <p14:creationId xmlns:p14="http://schemas.microsoft.com/office/powerpoint/2010/main" val="2655166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441" y="152400"/>
            <a:ext cx="10971372" cy="1066800"/>
          </a:xfrm>
        </p:spPr>
        <p:txBody>
          <a:bodyPr/>
          <a:lstStyle/>
          <a:p>
            <a:r>
              <a:rPr lang="en-US" dirty="0"/>
              <a:t>Manual vs. Automated Game Testing</a:t>
            </a:r>
          </a:p>
        </p:txBody>
      </p:sp>
      <p:sp>
        <p:nvSpPr>
          <p:cNvPr id="5" name="Content Placeholder 4"/>
          <p:cNvSpPr>
            <a:spLocks noGrp="1"/>
          </p:cNvSpPr>
          <p:nvPr>
            <p:ph sz="half" idx="1"/>
          </p:nvPr>
        </p:nvSpPr>
        <p:spPr>
          <a:xfrm>
            <a:off x="598888" y="1828800"/>
            <a:ext cx="11428571" cy="4191000"/>
          </a:xfrm>
        </p:spPr>
        <p:txBody>
          <a:bodyPr>
            <a:normAutofit/>
          </a:bodyPr>
          <a:lstStyle/>
          <a:p>
            <a:r>
              <a:rPr lang="en-US" sz="2400" b="1" dirty="0"/>
              <a:t>Manual Testing </a:t>
            </a:r>
          </a:p>
          <a:p>
            <a:pPr>
              <a:buFontTx/>
              <a:buChar char="-"/>
            </a:pPr>
            <a:r>
              <a:rPr lang="en-US" sz="2200" dirty="0"/>
              <a:t>Involves playing games and checking for bugs, performance issues, and gameplay        inconsistencies.</a:t>
            </a:r>
          </a:p>
          <a:p>
            <a:pPr>
              <a:buFontTx/>
              <a:buChar char="-"/>
            </a:pPr>
            <a:r>
              <a:rPr lang="en-US" sz="2200" dirty="0"/>
              <a:t> Best for exploratory testing or when the game changes frequently.</a:t>
            </a:r>
            <a:r>
              <a:rPr lang="en-US" sz="2400" dirty="0"/>
              <a:t> </a:t>
            </a:r>
          </a:p>
          <a:p>
            <a:r>
              <a:rPr lang="en-US" sz="2400" b="1" dirty="0"/>
              <a:t>Automated</a:t>
            </a:r>
            <a:r>
              <a:rPr lang="en-US" b="1" dirty="0"/>
              <a:t> </a:t>
            </a:r>
            <a:r>
              <a:rPr lang="en-US" sz="2400" b="1" dirty="0"/>
              <a:t>Testing</a:t>
            </a:r>
          </a:p>
          <a:p>
            <a:pPr marL="0" indent="0">
              <a:buNone/>
            </a:pPr>
            <a:r>
              <a:rPr lang="en-US" sz="2400" b="1" dirty="0"/>
              <a:t>- </a:t>
            </a:r>
            <a:r>
              <a:rPr lang="en-US" sz="2200" dirty="0"/>
              <a:t> Uses scripts and testing frameworks to automatically run tests on the game’s functionality.</a:t>
            </a:r>
          </a:p>
          <a:p>
            <a:pPr marL="0" indent="0">
              <a:buNone/>
            </a:pPr>
            <a:r>
              <a:rPr lang="en-US" sz="2200" dirty="0"/>
              <a:t>-   Saves time, reduces human error, and is ideal for repetitive tasks like regression testing.</a:t>
            </a:r>
          </a:p>
        </p:txBody>
      </p:sp>
    </p:spTree>
    <p:extLst>
      <p:ext uri="{BB962C8B-B14F-4D97-AF65-F5344CB8AC3E}">
        <p14:creationId xmlns:p14="http://schemas.microsoft.com/office/powerpoint/2010/main" val="981825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8726" y="0"/>
            <a:ext cx="10971372" cy="1066800"/>
          </a:xfrm>
        </p:spPr>
        <p:txBody>
          <a:bodyPr/>
          <a:lstStyle/>
          <a:p>
            <a:r>
              <a:rPr lang="en-US" dirty="0"/>
              <a:t>Role of Test Automation in Game Development</a:t>
            </a:r>
          </a:p>
        </p:txBody>
      </p:sp>
      <p:sp>
        <p:nvSpPr>
          <p:cNvPr id="6" name="Content Placeholder 5"/>
          <p:cNvSpPr>
            <a:spLocks noGrp="1"/>
          </p:cNvSpPr>
          <p:nvPr>
            <p:ph sz="half" idx="2"/>
          </p:nvPr>
        </p:nvSpPr>
        <p:spPr>
          <a:xfrm>
            <a:off x="608726" y="1600200"/>
            <a:ext cx="11353086" cy="4191000"/>
          </a:xfrm>
        </p:spPr>
        <p:txBody>
          <a:bodyPr/>
          <a:lstStyle/>
          <a:p>
            <a:r>
              <a:rPr lang="en-US" sz="2400" dirty="0"/>
              <a:t>What is </a:t>
            </a:r>
            <a:r>
              <a:rPr lang="en-US" sz="2400" b="1" dirty="0"/>
              <a:t>Test Automation </a:t>
            </a:r>
            <a:r>
              <a:rPr lang="en-US" sz="2400" dirty="0"/>
              <a:t>? </a:t>
            </a:r>
          </a:p>
          <a:p>
            <a:pPr>
              <a:buFontTx/>
              <a:buChar char="-"/>
            </a:pPr>
            <a:r>
              <a:rPr lang="en-US" sz="2200" dirty="0"/>
              <a:t>Automating the execution of tests without manual intervention.</a:t>
            </a:r>
          </a:p>
          <a:p>
            <a:pPr>
              <a:buFontTx/>
              <a:buChar char="-"/>
            </a:pPr>
            <a:r>
              <a:rPr lang="en-US" sz="2200" dirty="0"/>
              <a:t>Reduces the time to detect issues and bugs.</a:t>
            </a:r>
          </a:p>
          <a:p>
            <a:r>
              <a:rPr lang="en-US" sz="2400" b="1" dirty="0"/>
              <a:t>Benefits </a:t>
            </a:r>
            <a:r>
              <a:rPr lang="en-US" sz="2400" dirty="0"/>
              <a:t>of Test Automation in </a:t>
            </a:r>
            <a:r>
              <a:rPr lang="en-US" sz="2400" b="1" dirty="0"/>
              <a:t>Game Development</a:t>
            </a:r>
          </a:p>
          <a:p>
            <a:pPr>
              <a:buFontTx/>
              <a:buChar char="-"/>
            </a:pPr>
            <a:r>
              <a:rPr lang="en-US" sz="2200" dirty="0"/>
              <a:t>Faster feedback on code changes </a:t>
            </a:r>
          </a:p>
          <a:p>
            <a:pPr>
              <a:buFontTx/>
              <a:buChar char="-"/>
            </a:pPr>
            <a:r>
              <a:rPr lang="en-US" sz="2200" dirty="0"/>
              <a:t>Continuous integration with automated tests.</a:t>
            </a:r>
          </a:p>
          <a:p>
            <a:pPr>
              <a:buFontTx/>
              <a:buChar char="-"/>
            </a:pPr>
            <a:r>
              <a:rPr lang="en-US" sz="2200" dirty="0"/>
              <a:t>Helps scale testing to cover complex and large game worlds.</a:t>
            </a:r>
          </a:p>
        </p:txBody>
      </p:sp>
    </p:spTree>
    <p:extLst>
      <p:ext uri="{BB962C8B-B14F-4D97-AF65-F5344CB8AC3E}">
        <p14:creationId xmlns:p14="http://schemas.microsoft.com/office/powerpoint/2010/main" val="3488869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8521" y="-1454229"/>
            <a:ext cx="8229599" cy="2819400"/>
          </a:xfrm>
        </p:spPr>
        <p:txBody>
          <a:bodyPr>
            <a:normAutofit/>
          </a:bodyPr>
          <a:lstStyle/>
          <a:p>
            <a:r>
              <a:rPr lang="en-US" sz="3600" dirty="0"/>
              <a:t>Testing in Unity</a:t>
            </a:r>
          </a:p>
        </p:txBody>
      </p:sp>
      <p:sp>
        <p:nvSpPr>
          <p:cNvPr id="8" name="Content Placeholder 5">
            <a:extLst>
              <a:ext uri="{FF2B5EF4-FFF2-40B4-BE49-F238E27FC236}">
                <a16:creationId xmlns:a16="http://schemas.microsoft.com/office/drawing/2014/main" id="{5E1AFFC6-BC82-4397-B8FE-3CB3FB664532}"/>
              </a:ext>
            </a:extLst>
          </p:cNvPr>
          <p:cNvSpPr txBox="1">
            <a:spLocks/>
          </p:cNvSpPr>
          <p:nvPr/>
        </p:nvSpPr>
        <p:spPr>
          <a:xfrm>
            <a:off x="608726" y="1600200"/>
            <a:ext cx="11353086"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400" b="1" dirty="0"/>
              <a:t>Unity Testing Framework</a:t>
            </a:r>
          </a:p>
          <a:p>
            <a:pPr>
              <a:buFontTx/>
              <a:buChar char="-"/>
            </a:pPr>
            <a:r>
              <a:rPr lang="en-US" sz="2200" dirty="0"/>
              <a:t>Unity uses the Unity Test Framework based on NUnit.</a:t>
            </a:r>
          </a:p>
          <a:p>
            <a:pPr>
              <a:buFontTx/>
              <a:buChar char="-"/>
            </a:pPr>
            <a:r>
              <a:rPr lang="en-US" sz="2200" dirty="0"/>
              <a:t>Supports unit tests, integration tests, and automated tests for gameplay and functionality.</a:t>
            </a:r>
          </a:p>
          <a:p>
            <a:r>
              <a:rPr lang="en-US" sz="2400" b="1" dirty="0"/>
              <a:t>Types of  Tests in Unity</a:t>
            </a:r>
          </a:p>
          <a:p>
            <a:pPr>
              <a:buFontTx/>
              <a:buChar char="-"/>
            </a:pPr>
            <a:r>
              <a:rPr lang="en-US" sz="2200" b="1" i="1" dirty="0"/>
              <a:t>Unit Tests: </a:t>
            </a:r>
            <a:r>
              <a:rPr lang="en-US" sz="2200" dirty="0"/>
              <a:t>Test individual components of the game, such as game logic or character movement.</a:t>
            </a:r>
          </a:p>
          <a:p>
            <a:pPr>
              <a:buFontTx/>
              <a:buChar char="-"/>
            </a:pPr>
            <a:r>
              <a:rPr lang="en-US" sz="2200" b="1" i="1" dirty="0"/>
              <a:t>Integration Tests: </a:t>
            </a:r>
            <a:r>
              <a:rPr lang="en-US" sz="2200" dirty="0"/>
              <a:t>Test the interaction between components (e.g., physics, animation).</a:t>
            </a:r>
          </a:p>
          <a:p>
            <a:pPr>
              <a:buFontTx/>
              <a:buChar char="-"/>
            </a:pPr>
            <a:r>
              <a:rPr lang="en-US" sz="2200" b="1" i="1" dirty="0"/>
              <a:t>UI Tests: </a:t>
            </a:r>
            <a:r>
              <a:rPr lang="en-US" sz="2200" dirty="0"/>
              <a:t>Test the user interface for usability and correctness.</a:t>
            </a:r>
          </a:p>
        </p:txBody>
      </p:sp>
    </p:spTree>
    <p:extLst>
      <p:ext uri="{BB962C8B-B14F-4D97-AF65-F5344CB8AC3E}">
        <p14:creationId xmlns:p14="http://schemas.microsoft.com/office/powerpoint/2010/main" val="423498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760412" y="304800"/>
            <a:ext cx="10971372" cy="1066800"/>
          </a:xfrm>
        </p:spPr>
        <p:txBody>
          <a:bodyPr/>
          <a:lstStyle/>
          <a:p>
            <a:r>
              <a:rPr lang="en-US" dirty="0"/>
              <a:t>Testing in Unreal Engine </a:t>
            </a:r>
          </a:p>
        </p:txBody>
      </p:sp>
      <p:sp>
        <p:nvSpPr>
          <p:cNvPr id="18" name="Content Placeholder 5">
            <a:extLst>
              <a:ext uri="{FF2B5EF4-FFF2-40B4-BE49-F238E27FC236}">
                <a16:creationId xmlns:a16="http://schemas.microsoft.com/office/drawing/2014/main" id="{FA0A6F22-C21B-4437-BC06-85BE07610E52}"/>
              </a:ext>
            </a:extLst>
          </p:cNvPr>
          <p:cNvSpPr>
            <a:spLocks noGrp="1"/>
          </p:cNvSpPr>
          <p:nvPr>
            <p:ph sz="half" idx="2"/>
          </p:nvPr>
        </p:nvSpPr>
        <p:spPr>
          <a:xfrm>
            <a:off x="608726" y="1600200"/>
            <a:ext cx="11353086" cy="4191000"/>
          </a:xfrm>
        </p:spPr>
        <p:txBody>
          <a:bodyPr/>
          <a:lstStyle/>
          <a:p>
            <a:r>
              <a:rPr lang="en-US" b="1" dirty="0"/>
              <a:t>Unreal Engine Testing Framework</a:t>
            </a:r>
            <a:endParaRPr lang="en-US" sz="2400" b="1" dirty="0"/>
          </a:p>
          <a:p>
            <a:pPr>
              <a:buFontTx/>
              <a:buChar char="-"/>
            </a:pPr>
            <a:r>
              <a:rPr lang="en-US" sz="2200" dirty="0"/>
              <a:t>Unreal uses Unreal Automation System (UAT) for automated testing.</a:t>
            </a:r>
          </a:p>
          <a:p>
            <a:pPr>
              <a:buFontTx/>
              <a:buChar char="-"/>
            </a:pPr>
            <a:r>
              <a:rPr lang="en-US" sz="2200" dirty="0"/>
              <a:t>Supports unit tests, gameplay testing, and stress testing.</a:t>
            </a:r>
          </a:p>
          <a:p>
            <a:r>
              <a:rPr lang="en-US" b="1" dirty="0"/>
              <a:t>Types of Tests in Unreal</a:t>
            </a:r>
            <a:endParaRPr lang="en-US" sz="2400" b="1" dirty="0"/>
          </a:p>
          <a:p>
            <a:pPr>
              <a:buFontTx/>
              <a:buChar char="-"/>
            </a:pPr>
            <a:r>
              <a:rPr lang="en-US" sz="2200" b="1" i="1" dirty="0"/>
              <a:t>Unit Tests: </a:t>
            </a:r>
            <a:r>
              <a:rPr lang="en-US" sz="2200" dirty="0"/>
              <a:t>Focus on logic and small code units.</a:t>
            </a:r>
          </a:p>
          <a:p>
            <a:pPr>
              <a:buFontTx/>
              <a:buChar char="-"/>
            </a:pPr>
            <a:r>
              <a:rPr lang="en-US" sz="2200" b="1" i="1" dirty="0"/>
              <a:t>Functional Tests: </a:t>
            </a:r>
            <a:r>
              <a:rPr lang="en-US" sz="2200" dirty="0"/>
              <a:t>Check specific gameplay functions, like player input or game physics.</a:t>
            </a:r>
          </a:p>
          <a:p>
            <a:pPr>
              <a:buFontTx/>
              <a:buChar char="-"/>
            </a:pPr>
            <a:r>
              <a:rPr lang="en-US" sz="2200" b="1" i="1" dirty="0"/>
              <a:t>Performance Tests: </a:t>
            </a:r>
            <a:r>
              <a:rPr lang="en-US" sz="2200" dirty="0"/>
              <a:t>Assess game performance under different conditions.</a:t>
            </a:r>
          </a:p>
        </p:txBody>
      </p:sp>
    </p:spTree>
    <p:extLst>
      <p:ext uri="{BB962C8B-B14F-4D97-AF65-F5344CB8AC3E}">
        <p14:creationId xmlns:p14="http://schemas.microsoft.com/office/powerpoint/2010/main" val="2979636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8726" y="304800"/>
            <a:ext cx="10971372" cy="1066800"/>
          </a:xfrm>
        </p:spPr>
        <p:txBody>
          <a:bodyPr/>
          <a:lstStyle/>
          <a:p>
            <a:r>
              <a:rPr lang="en-US" dirty="0"/>
              <a:t>Setting Up Test Automation Framework for Unity</a:t>
            </a:r>
          </a:p>
        </p:txBody>
      </p:sp>
      <p:sp>
        <p:nvSpPr>
          <p:cNvPr id="3" name="Content Placeholder 5">
            <a:extLst>
              <a:ext uri="{FF2B5EF4-FFF2-40B4-BE49-F238E27FC236}">
                <a16:creationId xmlns:a16="http://schemas.microsoft.com/office/drawing/2014/main" id="{5F283905-A609-4542-AEEC-5D0C9C39F2C6}"/>
              </a:ext>
            </a:extLst>
          </p:cNvPr>
          <p:cNvSpPr txBox="1">
            <a:spLocks/>
          </p:cNvSpPr>
          <p:nvPr/>
        </p:nvSpPr>
        <p:spPr>
          <a:xfrm>
            <a:off x="608726" y="1600200"/>
            <a:ext cx="11353086"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400" b="1" dirty="0"/>
              <a:t>Prerequisites</a:t>
            </a:r>
          </a:p>
          <a:p>
            <a:pPr>
              <a:buFontTx/>
              <a:buChar char="-"/>
            </a:pPr>
            <a:r>
              <a:rPr lang="en-US" sz="2200" dirty="0"/>
              <a:t>Install Unity Test Framework via Unity Package Manager.</a:t>
            </a:r>
          </a:p>
          <a:p>
            <a:pPr>
              <a:buFontTx/>
              <a:buChar char="-"/>
            </a:pPr>
            <a:r>
              <a:rPr lang="en-US" sz="2200" dirty="0"/>
              <a:t>Set up NUnit for writing test scripts.</a:t>
            </a:r>
          </a:p>
          <a:p>
            <a:r>
              <a:rPr lang="en-US" sz="2400" b="1" dirty="0"/>
              <a:t>Writing Test Cases</a:t>
            </a:r>
          </a:p>
          <a:p>
            <a:pPr>
              <a:buFontTx/>
              <a:buChar char="-"/>
            </a:pPr>
            <a:r>
              <a:rPr lang="en-US" sz="2200" dirty="0"/>
              <a:t>Create a Test Script for game logic (e.g., Tic-Tac-Toe’s win condition check).</a:t>
            </a:r>
          </a:p>
          <a:p>
            <a:pPr>
              <a:buFontTx/>
              <a:buChar char="-"/>
            </a:pPr>
            <a:r>
              <a:rPr lang="en-US" sz="2200" dirty="0"/>
              <a:t>Use [Test] attributes to define test methods.</a:t>
            </a:r>
          </a:p>
          <a:p>
            <a:pPr>
              <a:buFontTx/>
              <a:buChar char="-"/>
            </a:pPr>
            <a:r>
              <a:rPr lang="en-US" sz="2200" dirty="0"/>
              <a:t>Example: Testing a Tic-Tac-Toe win condition (horizontal line).</a:t>
            </a:r>
          </a:p>
        </p:txBody>
      </p:sp>
    </p:spTree>
    <p:extLst>
      <p:ext uri="{BB962C8B-B14F-4D97-AF65-F5344CB8AC3E}">
        <p14:creationId xmlns:p14="http://schemas.microsoft.com/office/powerpoint/2010/main" val="4244490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5">
            <a:extLst>
              <a:ext uri="{FF2B5EF4-FFF2-40B4-BE49-F238E27FC236}">
                <a16:creationId xmlns:a16="http://schemas.microsoft.com/office/drawing/2014/main" id="{2E6C493A-3E63-484E-A8B0-1B549A94F8CD}"/>
              </a:ext>
            </a:extLst>
          </p:cNvPr>
          <p:cNvSpPr txBox="1">
            <a:spLocks/>
          </p:cNvSpPr>
          <p:nvPr/>
        </p:nvSpPr>
        <p:spPr>
          <a:xfrm>
            <a:off x="608726" y="1600200"/>
            <a:ext cx="11353086" cy="4191000"/>
          </a:xfrm>
          <a:prstGeom prst="rect">
            <a:avLst/>
          </a:prstGeom>
        </p:spPr>
        <p:txBody>
          <a:bodyPr/>
          <a:lst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a:lstStyle>
          <a:p>
            <a:r>
              <a:rPr lang="en-US" sz="2400" b="1" dirty="0"/>
              <a:t>Unreal Test Framework Setup</a:t>
            </a:r>
          </a:p>
          <a:p>
            <a:pPr>
              <a:buFontTx/>
              <a:buChar char="-"/>
            </a:pPr>
            <a:r>
              <a:rPr lang="en-US" sz="2200" dirty="0"/>
              <a:t>Unreal Engine comes with built-in Automation System.</a:t>
            </a:r>
          </a:p>
          <a:p>
            <a:pPr>
              <a:buFontTx/>
              <a:buChar char="-"/>
            </a:pPr>
            <a:r>
              <a:rPr lang="en-US" sz="2200" dirty="0"/>
              <a:t>Test cases can be created using Automation Tool and Unreal’s scripting language.</a:t>
            </a:r>
          </a:p>
          <a:p>
            <a:r>
              <a:rPr lang="en-US" sz="2400" b="1" dirty="0"/>
              <a:t>Writing Test Cases</a:t>
            </a:r>
          </a:p>
          <a:p>
            <a:pPr>
              <a:buFontTx/>
              <a:buChar char="-"/>
            </a:pPr>
            <a:r>
              <a:rPr lang="en-US" sz="2200" dirty="0"/>
              <a:t>Create Functional Test Cases to check game behaviors.</a:t>
            </a:r>
          </a:p>
          <a:p>
            <a:pPr>
              <a:buFontTx/>
              <a:buChar char="-"/>
            </a:pPr>
            <a:r>
              <a:rPr lang="en-US" sz="2200" dirty="0"/>
              <a:t>Example: Testing player input and board updates in Tic-Tac-Toe</a:t>
            </a:r>
          </a:p>
        </p:txBody>
      </p:sp>
      <p:sp>
        <p:nvSpPr>
          <p:cNvPr id="3" name="Title 1">
            <a:extLst>
              <a:ext uri="{FF2B5EF4-FFF2-40B4-BE49-F238E27FC236}">
                <a16:creationId xmlns:a16="http://schemas.microsoft.com/office/drawing/2014/main" id="{D74C42AE-C62A-4C93-A701-1765317E095B}"/>
              </a:ext>
            </a:extLst>
          </p:cNvPr>
          <p:cNvSpPr txBox="1">
            <a:spLocks/>
          </p:cNvSpPr>
          <p:nvPr/>
        </p:nvSpPr>
        <p:spPr>
          <a:xfrm>
            <a:off x="608726" y="533400"/>
            <a:ext cx="10971372" cy="1066800"/>
          </a:xfrm>
          <a:prstGeom prst="rect">
            <a:avLst/>
          </a:prstGeom>
        </p:spPr>
        <p:txBody>
          <a:bodyPr/>
          <a:lst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a:lstStyle>
          <a:p>
            <a:r>
              <a:rPr lang="en-US" dirty="0"/>
              <a:t>Setting Up Test Automation Framework for Unreal</a:t>
            </a:r>
          </a:p>
        </p:txBody>
      </p:sp>
    </p:spTree>
    <p:extLst>
      <p:ext uri="{BB962C8B-B14F-4D97-AF65-F5344CB8AC3E}">
        <p14:creationId xmlns:p14="http://schemas.microsoft.com/office/powerpoint/2010/main" val="627050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arketing 16x9">
  <a:themeElements>
    <a:clrScheme name="Marketing_16x9">
      <a:dk1>
        <a:srgbClr val="404040"/>
      </a:dk1>
      <a:lt1>
        <a:sysClr val="window" lastClr="FFFFFF"/>
      </a:lt1>
      <a:dk2>
        <a:srgbClr val="000000"/>
      </a:dk2>
      <a:lt2>
        <a:srgbClr val="A1C1DE"/>
      </a:lt2>
      <a:accent1>
        <a:srgbClr val="39527B"/>
      </a:accent1>
      <a:accent2>
        <a:srgbClr val="528DC2"/>
      </a:accent2>
      <a:accent3>
        <a:srgbClr val="7EA939"/>
      </a:accent3>
      <a:accent4>
        <a:srgbClr val="30AEAB"/>
      </a:accent4>
      <a:accent5>
        <a:srgbClr val="31A962"/>
      </a:accent5>
      <a:accent6>
        <a:srgbClr val="78648E"/>
      </a:accent6>
      <a:hlink>
        <a:srgbClr val="7EA939"/>
      </a:hlink>
      <a:folHlink>
        <a:srgbClr val="7F7F7F"/>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flip="none" rotWithShape="1">
          <a:gsLst>
            <a:gs pos="0">
              <a:schemeClr val="phClr">
                <a:lumMod val="20000"/>
                <a:lumOff val="80000"/>
              </a:schemeClr>
            </a:gs>
            <a:gs pos="58000">
              <a:schemeClr val="phClr">
                <a:lumMod val="40000"/>
                <a:lumOff val="60000"/>
              </a:schemeClr>
            </a:gs>
            <a:gs pos="100000">
              <a:schemeClr val="phClr"/>
            </a:gs>
          </a:gsLst>
          <a:lin ang="14400000" scaled="0"/>
          <a:tileRect/>
        </a:gradFill>
        <a:gradFill flip="none" rotWithShape="1">
          <a:gsLst>
            <a:gs pos="0">
              <a:schemeClr val="phClr">
                <a:lumMod val="20000"/>
                <a:lumOff val="80000"/>
              </a:schemeClr>
            </a:gs>
            <a:gs pos="58000">
              <a:schemeClr val="phClr">
                <a:lumMod val="40000"/>
                <a:lumOff val="60000"/>
              </a:schemeClr>
            </a:gs>
            <a:gs pos="100000">
              <a:schemeClr val="phClr"/>
            </a:gs>
          </a:gsLst>
          <a:lin ang="17400000" scaled="0"/>
          <a:tileRect/>
        </a:gradFill>
      </a:bgFillStyleLst>
    </a:fmtScheme>
  </a:themeElements>
  <a:objectDefaults/>
  <a:extraClrSchemeLst/>
  <a:extLst>
    <a:ext uri="{05A4C25C-085E-4340-85A3-A5531E510DB2}">
      <thm15:themeFamily xmlns:thm15="http://schemas.microsoft.com/office/thememl/2012/main" name="Business marketing glass cube presentation (widescreen).potx" id="{454792B9-F7C6-4CDD-89A0-89451A081408}" vid="{E847D748-0CA0-4BC8-838F-3216ECA80016}"/>
    </a:ext>
  </a:extLst>
</a:theme>
</file>

<file path=ppt/theme/theme2.xml><?xml version="1.0" encoding="utf-8"?>
<a:theme xmlns:a="http://schemas.openxmlformats.org/drawingml/2006/main" name="Office Theme">
  <a:themeElements>
    <a:clrScheme name="Marketing_16x9">
      <a:dk1>
        <a:srgbClr val="404040"/>
      </a:dk1>
      <a:lt1>
        <a:sysClr val="window" lastClr="FFFFFF"/>
      </a:lt1>
      <a:dk2>
        <a:srgbClr val="000000"/>
      </a:dk2>
      <a:lt2>
        <a:srgbClr val="A1C1DE"/>
      </a:lt2>
      <a:accent1>
        <a:srgbClr val="39527B"/>
      </a:accent1>
      <a:accent2>
        <a:srgbClr val="528DC2"/>
      </a:accent2>
      <a:accent3>
        <a:srgbClr val="7EA939"/>
      </a:accent3>
      <a:accent4>
        <a:srgbClr val="30AEAB"/>
      </a:accent4>
      <a:accent5>
        <a:srgbClr val="31A962"/>
      </a:accent5>
      <a:accent6>
        <a:srgbClr val="78648E"/>
      </a:accent6>
      <a:hlink>
        <a:srgbClr val="7EA939"/>
      </a:hlink>
      <a:folHlink>
        <a:srgbClr val="7F7F7F"/>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flip="none" rotWithShape="1">
          <a:gsLst>
            <a:gs pos="0">
              <a:schemeClr val="phClr">
                <a:lumMod val="20000"/>
                <a:lumOff val="80000"/>
              </a:schemeClr>
            </a:gs>
            <a:gs pos="58000">
              <a:schemeClr val="phClr">
                <a:lumMod val="40000"/>
                <a:lumOff val="60000"/>
              </a:schemeClr>
            </a:gs>
            <a:gs pos="100000">
              <a:schemeClr val="phClr"/>
            </a:gs>
          </a:gsLst>
          <a:lin ang="14400000" scaled="0"/>
          <a:tileRect/>
        </a:gradFill>
        <a:gradFill flip="none" rotWithShape="1">
          <a:gsLst>
            <a:gs pos="0">
              <a:schemeClr val="phClr">
                <a:lumMod val="20000"/>
                <a:lumOff val="80000"/>
              </a:schemeClr>
            </a:gs>
            <a:gs pos="58000">
              <a:schemeClr val="phClr">
                <a:lumMod val="40000"/>
                <a:lumOff val="60000"/>
              </a:schemeClr>
            </a:gs>
            <a:gs pos="100000">
              <a:schemeClr val="phClr"/>
            </a:gs>
          </a:gsLst>
          <a:lin ang="17400000" scaled="0"/>
          <a:tileRect/>
        </a:gradFill>
      </a:bgFillStyleLst>
    </a:fmtScheme>
  </a:themeElements>
  <a:objectDefaults/>
  <a:extraClrSchemeLst/>
</a:theme>
</file>

<file path=ppt/theme/theme3.xml><?xml version="1.0" encoding="utf-8"?>
<a:theme xmlns:a="http://schemas.openxmlformats.org/drawingml/2006/main" name="Office Theme">
  <a:themeElements>
    <a:clrScheme name="Marketing_16x9">
      <a:dk1>
        <a:srgbClr val="404040"/>
      </a:dk1>
      <a:lt1>
        <a:sysClr val="window" lastClr="FFFFFF"/>
      </a:lt1>
      <a:dk2>
        <a:srgbClr val="000000"/>
      </a:dk2>
      <a:lt2>
        <a:srgbClr val="A1C1DE"/>
      </a:lt2>
      <a:accent1>
        <a:srgbClr val="39527B"/>
      </a:accent1>
      <a:accent2>
        <a:srgbClr val="528DC2"/>
      </a:accent2>
      <a:accent3>
        <a:srgbClr val="7EA939"/>
      </a:accent3>
      <a:accent4>
        <a:srgbClr val="30AEAB"/>
      </a:accent4>
      <a:accent5>
        <a:srgbClr val="31A962"/>
      </a:accent5>
      <a:accent6>
        <a:srgbClr val="78648E"/>
      </a:accent6>
      <a:hlink>
        <a:srgbClr val="7EA939"/>
      </a:hlink>
      <a:folHlink>
        <a:srgbClr val="7F7F7F"/>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flip="none" rotWithShape="1">
          <a:gsLst>
            <a:gs pos="0">
              <a:schemeClr val="phClr">
                <a:lumMod val="20000"/>
                <a:lumOff val="80000"/>
              </a:schemeClr>
            </a:gs>
            <a:gs pos="58000">
              <a:schemeClr val="phClr">
                <a:lumMod val="40000"/>
                <a:lumOff val="60000"/>
              </a:schemeClr>
            </a:gs>
            <a:gs pos="100000">
              <a:schemeClr val="phClr"/>
            </a:gs>
          </a:gsLst>
          <a:lin ang="14400000" scaled="0"/>
          <a:tileRect/>
        </a:gradFill>
        <a:gradFill flip="none" rotWithShape="1">
          <a:gsLst>
            <a:gs pos="0">
              <a:schemeClr val="phClr">
                <a:lumMod val="20000"/>
                <a:lumOff val="80000"/>
              </a:schemeClr>
            </a:gs>
            <a:gs pos="58000">
              <a:schemeClr val="phClr">
                <a:lumMod val="40000"/>
                <a:lumOff val="60000"/>
              </a:schemeClr>
            </a:gs>
            <a:gs pos="100000">
              <a:schemeClr val="phClr"/>
            </a:gs>
          </a:gsLst>
          <a:lin ang="17400000" scaled="0"/>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marketing glass cube presentation (widescreen)</Template>
  <TotalTime>265</TotalTime>
  <Words>1332</Words>
  <Application>Microsoft Office PowerPoint</Application>
  <PresentationFormat>Custom</PresentationFormat>
  <Paragraphs>149</Paragraphs>
  <Slides>21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Cascadia Mono</vt:lpstr>
      <vt:lpstr>Corbel</vt:lpstr>
      <vt:lpstr>Marketing 16x9</vt:lpstr>
      <vt:lpstr>Testing and Test Automation in Game Development </vt:lpstr>
      <vt:lpstr>Agenda </vt:lpstr>
      <vt:lpstr>Introduction to Game Testing</vt:lpstr>
      <vt:lpstr>Manual vs. Automated Game Testing</vt:lpstr>
      <vt:lpstr>Role of Test Automation in Game Development</vt:lpstr>
      <vt:lpstr>Testing in Unity</vt:lpstr>
      <vt:lpstr>Testing in Unreal Engine </vt:lpstr>
      <vt:lpstr>Setting Up Test Automation Framework for Unity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Testing and Test Automation in Game Development</dc:title>
  <dc:creator>Ramis Ali</dc:creator>
  <cp:lastModifiedBy>Ramis Ali</cp:lastModifiedBy>
  <cp:revision>22</cp:revision>
  <dcterms:created xsi:type="dcterms:W3CDTF">2024-12-07T14:52:20Z</dcterms:created>
  <dcterms:modified xsi:type="dcterms:W3CDTF">2024-12-07T19:36:47Z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